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37"/>
  </p:notesMasterIdLst>
  <p:sldIdLst>
    <p:sldId id="334" r:id="rId5"/>
    <p:sldId id="259" r:id="rId6"/>
    <p:sldId id="286" r:id="rId7"/>
    <p:sldId id="327" r:id="rId8"/>
    <p:sldId id="288" r:id="rId9"/>
    <p:sldId id="329" r:id="rId10"/>
    <p:sldId id="326" r:id="rId11"/>
    <p:sldId id="289" r:id="rId12"/>
    <p:sldId id="291" r:id="rId13"/>
    <p:sldId id="292" r:id="rId14"/>
    <p:sldId id="294" r:id="rId15"/>
    <p:sldId id="318" r:id="rId16"/>
    <p:sldId id="319" r:id="rId17"/>
    <p:sldId id="317" r:id="rId18"/>
    <p:sldId id="330" r:id="rId19"/>
    <p:sldId id="316" r:id="rId20"/>
    <p:sldId id="315" r:id="rId21"/>
    <p:sldId id="314" r:id="rId22"/>
    <p:sldId id="313" r:id="rId23"/>
    <p:sldId id="321" r:id="rId24"/>
    <p:sldId id="320" r:id="rId25"/>
    <p:sldId id="331" r:id="rId26"/>
    <p:sldId id="322" r:id="rId27"/>
    <p:sldId id="323" r:id="rId28"/>
    <p:sldId id="305" r:id="rId29"/>
    <p:sldId id="306" r:id="rId30"/>
    <p:sldId id="324" r:id="rId31"/>
    <p:sldId id="333" r:id="rId32"/>
    <p:sldId id="309" r:id="rId33"/>
    <p:sldId id="312" r:id="rId34"/>
    <p:sldId id="335" r:id="rId35"/>
    <p:sldId id="336" r:id="rId3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898">
          <p15:clr>
            <a:srgbClr val="A4A3A4"/>
          </p15:clr>
        </p15:guide>
        <p15:guide id="3" orient="horz" pos="2436" userDrawn="1">
          <p15:clr>
            <a:srgbClr val="A4A3A4"/>
          </p15:clr>
        </p15:guide>
        <p15:guide id="4" orient="horz" pos="3196">
          <p15:clr>
            <a:srgbClr val="A4A3A4"/>
          </p15:clr>
        </p15:guide>
        <p15:guide id="5" orient="horz" pos="1350">
          <p15:clr>
            <a:srgbClr val="A4A3A4"/>
          </p15:clr>
        </p15:guide>
        <p15:guide id="6" orient="horz" pos="1380" userDrawn="1">
          <p15:clr>
            <a:srgbClr val="A4A3A4"/>
          </p15:clr>
        </p15:guide>
        <p15:guide id="8" orient="horz" pos="108" userDrawn="1">
          <p15:clr>
            <a:srgbClr val="A4A3A4"/>
          </p15:clr>
        </p15:guide>
        <p15:guide id="11" pos="960">
          <p15:clr>
            <a:srgbClr val="A4A3A4"/>
          </p15:clr>
        </p15:guide>
        <p15:guide id="12" pos="1755">
          <p15:clr>
            <a:srgbClr val="A4A3A4"/>
          </p15:clr>
        </p15:guide>
        <p15:guide id="13" pos="2904" userDrawn="1">
          <p15:clr>
            <a:srgbClr val="A4A3A4"/>
          </p15:clr>
        </p15:guide>
        <p15:guide id="14" pos="2519">
          <p15:clr>
            <a:srgbClr val="A4A3A4"/>
          </p15:clr>
        </p15:guide>
        <p15:guide id="15" pos="4790">
          <p15:clr>
            <a:srgbClr val="A4A3A4"/>
          </p15:clr>
        </p15:guide>
        <p15:guide id="17" pos="1722">
          <p15:clr>
            <a:srgbClr val="A4A3A4"/>
          </p15:clr>
        </p15:guide>
        <p15:guide id="18" pos="987">
          <p15:clr>
            <a:srgbClr val="A4A3A4"/>
          </p15:clr>
        </p15:guide>
        <p15:guide id="19" pos="4818">
          <p15:clr>
            <a:srgbClr val="A4A3A4"/>
          </p15:clr>
        </p15:guide>
        <p15:guide id="20" pos="3257">
          <p15:clr>
            <a:srgbClr val="A4A3A4"/>
          </p15:clr>
        </p15:guide>
        <p15:guide id="22" pos="3285">
          <p15:clr>
            <a:srgbClr val="A4A3A4"/>
          </p15:clr>
        </p15:guide>
        <p15:guide id="23" pos="4008" userDrawn="1">
          <p15:clr>
            <a:srgbClr val="A4A3A4"/>
          </p15:clr>
        </p15:guide>
        <p15:guide id="24" pos="4056" userDrawn="1">
          <p15:clr>
            <a:srgbClr val="A4A3A4"/>
          </p15:clr>
        </p15:guide>
        <p15:guide id="25" pos="5544">
          <p15:clr>
            <a:srgbClr val="A4A3A4"/>
          </p15:clr>
        </p15:guide>
        <p15:guide id="26" pos="220">
          <p15:clr>
            <a:srgbClr val="A4A3A4"/>
          </p15:clr>
        </p15:guide>
        <p15:guide id="27" pos="34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alano, Alec" initials="" lastIdx="23" clrIdx="0"/>
  <p:cmAuthor id="1" name="Alec Catalano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836"/>
    <a:srgbClr val="08608B"/>
    <a:srgbClr val="077BA9"/>
    <a:srgbClr val="52B1D6"/>
    <a:srgbClr val="0477A0"/>
    <a:srgbClr val="066C94"/>
    <a:srgbClr val="067D9B"/>
    <a:srgbClr val="324854"/>
    <a:srgbClr val="273E4A"/>
    <a:srgbClr val="1A3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7" autoAdjust="0"/>
    <p:restoredTop sz="92288" autoAdjust="0"/>
  </p:normalViewPr>
  <p:slideViewPr>
    <p:cSldViewPr snapToGrid="0" showGuides="1">
      <p:cViewPr varScale="1">
        <p:scale>
          <a:sx n="121" d="100"/>
          <a:sy n="121" d="100"/>
        </p:scale>
        <p:origin x="1080" y="176"/>
      </p:cViewPr>
      <p:guideLst>
        <p:guide orient="horz" pos="2898"/>
        <p:guide orient="horz" pos="2436"/>
        <p:guide orient="horz" pos="3196"/>
        <p:guide orient="horz" pos="1350"/>
        <p:guide orient="horz" pos="1380"/>
        <p:guide orient="horz" pos="108"/>
        <p:guide pos="960"/>
        <p:guide pos="1755"/>
        <p:guide pos="2904"/>
        <p:guide pos="2519"/>
        <p:guide pos="4790"/>
        <p:guide pos="1722"/>
        <p:guide pos="987"/>
        <p:guide pos="4818"/>
        <p:guide pos="3257"/>
        <p:guide pos="3285"/>
        <p:guide pos="4008"/>
        <p:guide pos="4056"/>
        <p:guide pos="5544"/>
        <p:guide pos="220"/>
        <p:guide pos="3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mazon Ember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mazon Ember Regular" charset="0"/>
              </a:defRPr>
            </a:lvl1pPr>
          </a:lstStyle>
          <a:p>
            <a:fld id="{0B25AC41-3BEC-9247-8322-91B80C013F2D}" type="datetimeFigureOut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mazon Ember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mazon Ember Regular" charset="0"/>
              </a:defRPr>
            </a:lvl1pPr>
          </a:lstStyle>
          <a:p>
            <a:fld id="{69C3F2ED-74C5-7D4F-8560-0CC253E9A4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3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mazon Ember Regular" charset="0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mazon Ember Regular" charset="0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mazon Ember Regular" charset="0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mazon Ember Regular" charset="0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mazon Ember Regular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olden days when datacenters were full of very expensive enterprise vendors and the CIO was unhappy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9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source replacements for enterprise software promised lower costs and faster pace of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Force multiplier for open source: huge cost savings vs. enterprise software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06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Force multiplier for open source: huge cost savings vs. enterprise software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2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Force multiplier for open source: huge cost savings vs. enterprise software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52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Force multiplier for open source: huge cost savings vs. enterprise software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8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64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Force multiplier for open source: huge cost savings vs. enterprise software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6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" t="265" r="1" b="-1674"/>
          <a:stretch/>
        </p:blipFill>
        <p:spPr>
          <a:xfrm>
            <a:off x="0" y="0"/>
            <a:ext cx="9144000" cy="5242737"/>
          </a:xfrm>
          <a:prstGeom prst="rect">
            <a:avLst/>
          </a:prstGeom>
        </p:spPr>
      </p:pic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87899" y="3593714"/>
            <a:ext cx="3683000" cy="43338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/>
            </a:lvl1pPr>
          </a:lstStyle>
          <a:p>
            <a:pPr lvl="0"/>
            <a:r>
              <a:rPr lang="en-US" dirty="0"/>
              <a:t>Click to edit Presenter, Team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7899" y="3974715"/>
            <a:ext cx="3683000" cy="36988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7899" y="1908228"/>
            <a:ext cx="7324988" cy="744537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87899" y="2658575"/>
            <a:ext cx="6041582" cy="487849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37" y="437055"/>
            <a:ext cx="979394" cy="585529"/>
          </a:xfrm>
          <a:prstGeom prst="rect">
            <a:avLst/>
          </a:prstGeom>
        </p:spPr>
      </p:pic>
      <p:sp>
        <p:nvSpPr>
          <p:cNvPr id="11" name="TextBox 10" hidden="1">
            <a:extLst>
              <a:ext uri="{FF2B5EF4-FFF2-40B4-BE49-F238E27FC236}">
                <a16:creationId xmlns:a16="http://schemas.microsoft.com/office/drawing/2014/main" id="{F8A6DF5C-E934-3846-B9EB-739F3AB85388}"/>
              </a:ext>
            </a:extLst>
          </p:cNvPr>
          <p:cNvSpPr txBox="1"/>
          <p:nvPr userDrawn="1"/>
        </p:nvSpPr>
        <p:spPr>
          <a:xfrm>
            <a:off x="489150" y="4802438"/>
            <a:ext cx="419896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© 2019, Amazon Web Services, Inc. or its Affiliates. All rights reserved. </a:t>
            </a:r>
            <a:r>
              <a:rPr lang="en-US" sz="700" b="0" i="0" dirty="0">
                <a:solidFill>
                  <a:schemeClr val="bg1"/>
                </a:solidFill>
                <a:effectLst/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Confidential</a:t>
            </a:r>
            <a:endParaRPr lang="en-US" sz="700" b="0" i="0" dirty="0">
              <a:solidFill>
                <a:schemeClr val="bg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1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6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02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472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" t="265" r="1" b="-1674"/>
          <a:stretch/>
        </p:blipFill>
        <p:spPr>
          <a:xfrm>
            <a:off x="0" y="0"/>
            <a:ext cx="9144000" cy="524273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822713" y="-2842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436224" y="61049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1647" y="1674428"/>
            <a:ext cx="6069541" cy="1250668"/>
          </a:xfrm>
        </p:spPr>
        <p:txBody>
          <a:bodyPr anchor="ctr" anchorCtr="0">
            <a:no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38" y="4706911"/>
            <a:ext cx="443363" cy="265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822713" y="-2842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436224" y="61049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5260" y="930149"/>
            <a:ext cx="6069541" cy="1250668"/>
          </a:xfrm>
        </p:spPr>
        <p:txBody>
          <a:bodyPr anchor="ctr" anchorCtr="0">
            <a:noAutofit/>
          </a:bodyPr>
          <a:lstStyle>
            <a:lvl1pPr algn="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38" y="4706911"/>
            <a:ext cx="443363" cy="265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822713" y="-2842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436224" y="61049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1647" y="1674428"/>
            <a:ext cx="6069541" cy="1250668"/>
          </a:xfrm>
        </p:spPr>
        <p:txBody>
          <a:bodyPr anchor="ctr" anchorCtr="0">
            <a:no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38" y="4706911"/>
            <a:ext cx="443363" cy="265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0702" y="1550831"/>
            <a:ext cx="7772400" cy="1021556"/>
          </a:xfrm>
        </p:spPr>
        <p:txBody>
          <a:bodyPr anchor="ctr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87899" y="2572387"/>
            <a:ext cx="3683000" cy="43338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83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7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5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nip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7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36613" y="1010408"/>
            <a:ext cx="8207742" cy="3641926"/>
          </a:xfrm>
          <a:noFill/>
        </p:spPr>
        <p:txBody>
          <a:bodyPr/>
          <a:lstStyle>
            <a:lvl1pPr marL="0" indent="0">
              <a:buNone/>
              <a:defRPr lang="en-US" sz="1100">
                <a:solidFill>
                  <a:srgbClr val="3366FF"/>
                </a:solidFill>
                <a:effectLst/>
                <a:latin typeface="Lucida Console" panose="020B0609040504020204" pitchFamily="49" charset="0"/>
              </a:defRPr>
            </a:lvl1pPr>
            <a:lvl2pPr marL="457200" indent="0">
              <a:buNone/>
              <a:defRPr>
                <a:latin typeface="Lucida Console" panose="020B0609040504020204" pitchFamily="49" charset="0"/>
              </a:defRPr>
            </a:lvl2pPr>
            <a:lvl3pPr marL="914400" indent="0">
              <a:buNone/>
              <a:defRPr>
                <a:latin typeface="Lucida Console" panose="020B0609040504020204" pitchFamily="49" charset="0"/>
              </a:defRPr>
            </a:lvl3pPr>
            <a:lvl4pPr marL="1371600" indent="0">
              <a:buNone/>
              <a:defRPr>
                <a:latin typeface="Lucida Console" panose="020B0609040504020204" pitchFamily="49" charset="0"/>
              </a:defRPr>
            </a:lvl4pPr>
            <a:lvl5pPr marL="1828800" indent="0">
              <a:buNone/>
              <a:defRPr>
                <a:latin typeface="Lucida Console" panose="020B0609040504020204" pitchFamily="49" charset="0"/>
              </a:defRPr>
            </a:lvl5pPr>
          </a:lstStyle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Syntax Test file for 68k Assembly code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Some comments about this file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.D0 00000000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MS 2100 00000002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MM 2000;DI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LEA.L $002100,A1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MOVE.L #2,-(A1)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BSR $00002050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MM 2050;DI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MOVE.L (A1)+,D1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MOVE.L (A1),D2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ADD.L D1,D2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MOVE.L D2,D0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400" dirty="0">
                <a:effectLst/>
                <a:latin typeface="Lucida Console" panose="020B060904050402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RTS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6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94" y="1969202"/>
            <a:ext cx="7772400" cy="930105"/>
          </a:xfrm>
        </p:spPr>
        <p:txBody>
          <a:bodyPr anchor="ctr">
            <a:noAutofit/>
          </a:bodyPr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83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741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575" y="1012507"/>
            <a:ext cx="4038600" cy="3472073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575" y="1012507"/>
            <a:ext cx="4038600" cy="3472073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1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743" y="1008053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743" y="1487874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741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5569" y="1008053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525569" y="1487874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8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7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518" y="1011542"/>
            <a:ext cx="2442633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1371600" indent="0"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0"/>
          </p:nvPr>
        </p:nvSpPr>
        <p:spPr>
          <a:xfrm>
            <a:off x="3231001" y="1011542"/>
            <a:ext cx="2442633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1371600" indent="0"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1"/>
          </p:nvPr>
        </p:nvSpPr>
        <p:spPr>
          <a:xfrm>
            <a:off x="6124485" y="1011542"/>
            <a:ext cx="2442633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1371600" indent="0"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639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-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742" y="3127084"/>
            <a:ext cx="1797050" cy="34094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/>
          </p:nvPr>
        </p:nvSpPr>
        <p:spPr>
          <a:xfrm>
            <a:off x="2496747" y="3127084"/>
            <a:ext cx="1797050" cy="34094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34585" y="3127084"/>
            <a:ext cx="1797050" cy="34094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990345" y="3127084"/>
            <a:ext cx="1797050" cy="34094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37742" y="1604354"/>
            <a:ext cx="1797050" cy="134461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496747" y="1604354"/>
            <a:ext cx="1797050" cy="134461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634585" y="1604354"/>
            <a:ext cx="1797050" cy="134461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990345" y="1604354"/>
            <a:ext cx="1797050" cy="134461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0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-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5451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939" y="2151897"/>
            <a:ext cx="1924050" cy="340940"/>
          </a:xfrm>
        </p:spPr>
        <p:txBody>
          <a:bodyPr>
            <a:noAutofit/>
          </a:bodyPr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Amazon Ember Light" charset="0"/>
                <a:ea typeface="Amazon Ember Light" charset="0"/>
                <a:cs typeface="Amazon Ember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1"/>
          </p:nvPr>
        </p:nvSpPr>
        <p:spPr>
          <a:xfrm>
            <a:off x="3479314" y="2151897"/>
            <a:ext cx="1924050" cy="340940"/>
          </a:xfrm>
        </p:spPr>
        <p:txBody>
          <a:bodyPr>
            <a:noAutofit/>
          </a:bodyPr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Amazon Ember Light" charset="0"/>
                <a:ea typeface="Amazon Ember Light" charset="0"/>
                <a:cs typeface="Amazon Ember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3"/>
          </p:nvPr>
        </p:nvSpPr>
        <p:spPr>
          <a:xfrm>
            <a:off x="6624980" y="2151897"/>
            <a:ext cx="1924050" cy="340940"/>
          </a:xfrm>
        </p:spPr>
        <p:txBody>
          <a:bodyPr>
            <a:noAutofit/>
          </a:bodyPr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Amazon Ember Light" charset="0"/>
                <a:ea typeface="Amazon Ember Light" charset="0"/>
                <a:cs typeface="Amazon Ember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39939" y="3963640"/>
            <a:ext cx="1924050" cy="340940"/>
          </a:xfrm>
        </p:spPr>
        <p:txBody>
          <a:bodyPr>
            <a:noAutofit/>
          </a:bodyPr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Amazon Ember Light" charset="0"/>
                <a:ea typeface="Amazon Ember Light" charset="0"/>
                <a:cs typeface="Amazon Ember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7"/>
          </p:nvPr>
        </p:nvSpPr>
        <p:spPr>
          <a:xfrm>
            <a:off x="3479308" y="3963640"/>
            <a:ext cx="1924050" cy="340940"/>
          </a:xfrm>
        </p:spPr>
        <p:txBody>
          <a:bodyPr>
            <a:noAutofit/>
          </a:bodyPr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Amazon Ember Light" charset="0"/>
                <a:ea typeface="Amazon Ember Light" charset="0"/>
                <a:cs typeface="Amazon Ember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9"/>
          </p:nvPr>
        </p:nvSpPr>
        <p:spPr>
          <a:xfrm>
            <a:off x="6624974" y="3963640"/>
            <a:ext cx="1924050" cy="340940"/>
          </a:xfrm>
        </p:spPr>
        <p:txBody>
          <a:bodyPr>
            <a:noAutofit/>
          </a:bodyPr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Amazon Ember Light" charset="0"/>
                <a:ea typeface="Amazon Ember Light" charset="0"/>
                <a:cs typeface="Amazon Ember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39939" y="928298"/>
            <a:ext cx="1924050" cy="110066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479308" y="928298"/>
            <a:ext cx="1924050" cy="110066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624974" y="928298"/>
            <a:ext cx="1924050" cy="110066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39939" y="2782372"/>
            <a:ext cx="1924050" cy="110066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3479308" y="2782372"/>
            <a:ext cx="1924050" cy="110066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624974" y="2782372"/>
            <a:ext cx="1924050" cy="110066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9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6789" y="114936"/>
            <a:ext cx="8205304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592" y="1009332"/>
            <a:ext cx="8205304" cy="3553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hidden="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38" y="4706911"/>
            <a:ext cx="443363" cy="2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92" r:id="rId3"/>
    <p:sldLayoutId id="2147483677" r:id="rId4"/>
    <p:sldLayoutId id="2147483678" r:id="rId5"/>
    <p:sldLayoutId id="2147483679" r:id="rId6"/>
    <p:sldLayoutId id="2147483689" r:id="rId7"/>
    <p:sldLayoutId id="2147483690" r:id="rId8"/>
    <p:sldLayoutId id="2147483691" r:id="rId9"/>
    <p:sldLayoutId id="2147483680" r:id="rId10"/>
    <p:sldLayoutId id="2147483681" r:id="rId11"/>
    <p:sldLayoutId id="2147483682" r:id="rId12"/>
    <p:sldLayoutId id="2147483693" r:id="rId13"/>
    <p:sldLayoutId id="2147483694" r:id="rId14"/>
    <p:sldLayoutId id="2147483695" r:id="rId15"/>
    <p:sldLayoutId id="21474836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bg1"/>
          </a:solidFill>
          <a:latin typeface="Amazon Ember Regular" charset="0"/>
          <a:ea typeface="+mj-ea"/>
          <a:cs typeface="Amazon Ember Regular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400" b="0" i="0" kern="1200">
          <a:solidFill>
            <a:schemeClr val="bg1"/>
          </a:solidFill>
          <a:latin typeface="Amazon Ember Regular" charset="0"/>
          <a:ea typeface="+mn-ea"/>
          <a:cs typeface="Amazon Ember Regular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bg1"/>
          </a:solidFill>
          <a:latin typeface="Amazon Ember Regular" charset="0"/>
          <a:ea typeface="+mn-ea"/>
          <a:cs typeface="Amazon Ember Regular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bg1"/>
          </a:solidFill>
          <a:latin typeface="Amazon Ember Regular" charset="0"/>
          <a:ea typeface="+mn-ea"/>
          <a:cs typeface="Amazon Ember Regular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bg1"/>
          </a:solidFill>
          <a:latin typeface="Amazon Ember Regular" charset="0"/>
          <a:ea typeface="+mn-ea"/>
          <a:cs typeface="Amazon Ember Regular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bg1"/>
          </a:solidFill>
          <a:latin typeface="Amazon Ember Regular" charset="0"/>
          <a:ea typeface="+mn-ea"/>
          <a:cs typeface="Amazon Ember Regular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microsoft.com/office/2007/relationships/hdphoto" Target="../media/hdphoto11.wdp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microsoft.com/office/2007/relationships/hdphoto" Target="../media/hdphoto11.wdp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26" Type="http://schemas.openxmlformats.org/officeDocument/2006/relationships/image" Target="../media/image15.pn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microsoft.com/office/2007/relationships/hdphoto" Target="../media/hdphoto11.wdp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4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6" Type="http://schemas.microsoft.com/office/2007/relationships/hdphoto" Target="../media/hdphoto7.wdp"/><Relationship Id="rId20" Type="http://schemas.microsoft.com/office/2007/relationships/hdphoto" Target="../media/hdphoto10.wdp"/><Relationship Id="rId1" Type="http://schemas.openxmlformats.org/officeDocument/2006/relationships/slideLayout" Target="../slideLayouts/slideLayout1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26" Type="http://schemas.openxmlformats.org/officeDocument/2006/relationships/image" Target="../media/image15.pn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microsoft.com/office/2007/relationships/hdphoto" Target="../media/hdphoto11.wdp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image" Target="../media/image17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microsoft.com/office/2007/relationships/hdphoto" Target="../media/hdphoto10.wdp"/><Relationship Id="rId27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26" Type="http://schemas.microsoft.com/office/2007/relationships/hdphoto" Target="../media/hdphoto11.wdp"/><Relationship Id="rId3" Type="http://schemas.openxmlformats.org/officeDocument/2006/relationships/image" Target="../media/image3.png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5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microsoft.com/office/2007/relationships/hdphoto" Target="../media/hdphoto10.wdp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2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Force multipliers </a:t>
            </a:r>
            <a:br>
              <a:rPr lang="en-US" dirty="0"/>
            </a:br>
            <a:r>
              <a:rPr lang="en-US" dirty="0"/>
              <a:t>for open source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0271F42D-798E-8045-B693-766BB9CC9B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899" y="3593714"/>
            <a:ext cx="3683000" cy="915224"/>
          </a:xfrm>
        </p:spPr>
        <p:txBody>
          <a:bodyPr>
            <a:noAutofit/>
          </a:bodyPr>
          <a:lstStyle/>
          <a:p>
            <a:r>
              <a:rPr lang="en-US" dirty="0"/>
              <a:t>Adrian Cockcroft</a:t>
            </a:r>
          </a:p>
          <a:p>
            <a:r>
              <a:rPr lang="en-US" dirty="0"/>
              <a:t>VP Cloud Architecture Strategy</a:t>
            </a:r>
          </a:p>
          <a:p>
            <a:r>
              <a:rPr lang="en-US" dirty="0"/>
              <a:t>@</a:t>
            </a:r>
            <a:r>
              <a:rPr lang="en-US" dirty="0" err="1"/>
              <a:t>adrianco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8821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58DE-CD93-4293-8555-E07C68A49E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6700" y="1946275"/>
            <a:ext cx="6070600" cy="1250950"/>
          </a:xfrm>
        </p:spPr>
        <p:txBody>
          <a:bodyPr/>
          <a:lstStyle/>
          <a:p>
            <a:pPr algn="ctr"/>
            <a:r>
              <a:rPr lang="en-US" b="1" dirty="0"/>
              <a:t>Where do open source based businesses come from?</a:t>
            </a:r>
          </a:p>
        </p:txBody>
      </p:sp>
    </p:spTree>
    <p:extLst>
      <p:ext uri="{BB962C8B-B14F-4D97-AF65-F5344CB8AC3E}">
        <p14:creationId xmlns:p14="http://schemas.microsoft.com/office/powerpoint/2010/main" val="210355237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Start of a new project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FF0FB9-311D-45EC-AA87-0F30DB8A6C74}"/>
              </a:ext>
            </a:extLst>
          </p:cNvPr>
          <p:cNvCxnSpPr>
            <a:cxnSpLocks/>
          </p:cNvCxnSpPr>
          <p:nvPr/>
        </p:nvCxnSpPr>
        <p:spPr>
          <a:xfrm flipV="1">
            <a:off x="2301203" y="3373354"/>
            <a:ext cx="0" cy="34435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12683AB0-2A4B-4219-B7C5-0991DECAA04B}"/>
              </a:ext>
            </a:extLst>
          </p:cNvPr>
          <p:cNvSpPr/>
          <p:nvPr/>
        </p:nvSpPr>
        <p:spPr>
          <a:xfrm>
            <a:off x="1466596" y="3391641"/>
            <a:ext cx="760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Installs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61B5C2-17D4-4542-8280-A07048FD464D}"/>
              </a:ext>
            </a:extLst>
          </p:cNvPr>
          <p:cNvSpPr/>
          <p:nvPr/>
        </p:nvSpPr>
        <p:spPr>
          <a:xfrm>
            <a:off x="646169" y="2070309"/>
            <a:ext cx="1491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software</a:t>
            </a:r>
          </a:p>
        </p:txBody>
      </p:sp>
      <p:sp>
        <p:nvSpPr>
          <p:cNvPr id="26" name="Graphic 20">
            <a:extLst>
              <a:ext uri="{FF2B5EF4-FFF2-40B4-BE49-F238E27FC236}">
                <a16:creationId xmlns:a16="http://schemas.microsoft.com/office/drawing/2014/main" id="{E9410F7C-658A-4D93-AC7C-9F3E2B9E278F}"/>
              </a:ext>
            </a:extLst>
          </p:cNvPr>
          <p:cNvSpPr/>
          <p:nvPr/>
        </p:nvSpPr>
        <p:spPr>
          <a:xfrm>
            <a:off x="3801625" y="2690813"/>
            <a:ext cx="1594043" cy="445434"/>
          </a:xfrm>
          <a:prstGeom prst="rect">
            <a:avLst/>
          </a:prstGeom>
          <a:noFill/>
          <a:ln w="25400" cap="rnd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GitHub</a:t>
            </a:r>
          </a:p>
        </p:txBody>
      </p: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67F8C57-5952-4F50-A3BF-A71A5048C072}"/>
              </a:ext>
            </a:extLst>
          </p:cNvPr>
          <p:cNvGrpSpPr/>
          <p:nvPr/>
        </p:nvGrpSpPr>
        <p:grpSpPr>
          <a:xfrm>
            <a:off x="3951274" y="2805113"/>
            <a:ext cx="1299382" cy="131366"/>
            <a:chOff x="3951274" y="2633663"/>
            <a:chExt cx="1299382" cy="302816"/>
          </a:xfrm>
        </p:grpSpPr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9568101B-C20C-42CE-BB49-7AAD42FB3F12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A69C3C2-B7E9-4E87-A607-35678909AA4F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210" name="Group 4">
                <a:extLst>
                  <a:ext uri="{FF2B5EF4-FFF2-40B4-BE49-F238E27FC236}">
                    <a16:creationId xmlns:a16="http://schemas.microsoft.com/office/drawing/2014/main" id="{65875D29-08A4-414D-850C-BAB2D8B1D18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211" name="Oval 5">
                  <a:extLst>
                    <a:ext uri="{FF2B5EF4-FFF2-40B4-BE49-F238E27FC236}">
                      <a16:creationId xmlns:a16="http://schemas.microsoft.com/office/drawing/2014/main" id="{37B96ECA-9D4F-481D-9C28-DE3C45A20E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Freeform 6">
                  <a:extLst>
                    <a:ext uri="{FF2B5EF4-FFF2-40B4-BE49-F238E27FC236}">
                      <a16:creationId xmlns:a16="http://schemas.microsoft.com/office/drawing/2014/main" id="{887C3749-F084-4DF2-9713-8F383B66B2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4">
                <a:extLst>
                  <a:ext uri="{FF2B5EF4-FFF2-40B4-BE49-F238E27FC236}">
                    <a16:creationId xmlns:a16="http://schemas.microsoft.com/office/drawing/2014/main" id="{6E6ADE3D-520E-4080-9F14-14D65A61F2B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214" name="Oval 5">
                  <a:extLst>
                    <a:ext uri="{FF2B5EF4-FFF2-40B4-BE49-F238E27FC236}">
                      <a16:creationId xmlns:a16="http://schemas.microsoft.com/office/drawing/2014/main" id="{8CD124CA-CDFE-4112-BEC8-43E5586860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6">
                  <a:extLst>
                    <a:ext uri="{FF2B5EF4-FFF2-40B4-BE49-F238E27FC236}">
                      <a16:creationId xmlns:a16="http://schemas.microsoft.com/office/drawing/2014/main" id="{2547AF0B-7B72-4895-983B-56AC6FBB13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4">
                <a:extLst>
                  <a:ext uri="{FF2B5EF4-FFF2-40B4-BE49-F238E27FC236}">
                    <a16:creationId xmlns:a16="http://schemas.microsoft.com/office/drawing/2014/main" id="{6A60E2A6-125A-4636-A6AF-744FBB7CB21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217" name="Oval 5">
                  <a:extLst>
                    <a:ext uri="{FF2B5EF4-FFF2-40B4-BE49-F238E27FC236}">
                      <a16:creationId xmlns:a16="http://schemas.microsoft.com/office/drawing/2014/main" id="{613D335A-07FB-4D59-8F72-C6634C70C0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6">
                  <a:extLst>
                    <a:ext uri="{FF2B5EF4-FFF2-40B4-BE49-F238E27FC236}">
                      <a16:creationId xmlns:a16="http://schemas.microsoft.com/office/drawing/2014/main" id="{9E80B806-F94B-4F85-ACF6-346E8B50F0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" name="Group 4">
                <a:extLst>
                  <a:ext uri="{FF2B5EF4-FFF2-40B4-BE49-F238E27FC236}">
                    <a16:creationId xmlns:a16="http://schemas.microsoft.com/office/drawing/2014/main" id="{53F5FB0A-220C-409F-BA1C-102D7BE836B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220" name="Oval 5">
                  <a:extLst>
                    <a:ext uri="{FF2B5EF4-FFF2-40B4-BE49-F238E27FC236}">
                      <a16:creationId xmlns:a16="http://schemas.microsoft.com/office/drawing/2014/main" id="{62EC32BD-80AF-443D-8623-83247AE04C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6">
                  <a:extLst>
                    <a:ext uri="{FF2B5EF4-FFF2-40B4-BE49-F238E27FC236}">
                      <a16:creationId xmlns:a16="http://schemas.microsoft.com/office/drawing/2014/main" id="{CDF0565F-2241-4051-B9BF-07D6931A56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" name="Group 4">
                <a:extLst>
                  <a:ext uri="{FF2B5EF4-FFF2-40B4-BE49-F238E27FC236}">
                    <a16:creationId xmlns:a16="http://schemas.microsoft.com/office/drawing/2014/main" id="{77959E9B-BCBF-4BE8-952C-3A7DDA85D96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223" name="Oval 5">
                  <a:extLst>
                    <a:ext uri="{FF2B5EF4-FFF2-40B4-BE49-F238E27FC236}">
                      <a16:creationId xmlns:a16="http://schemas.microsoft.com/office/drawing/2014/main" id="{CC789457-1C51-406B-9361-5E1239C3F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6">
                  <a:extLst>
                    <a:ext uri="{FF2B5EF4-FFF2-40B4-BE49-F238E27FC236}">
                      <a16:creationId xmlns:a16="http://schemas.microsoft.com/office/drawing/2014/main" id="{6FE32D6F-400D-43CE-8720-A9692314F6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4">
                <a:extLst>
                  <a:ext uri="{FF2B5EF4-FFF2-40B4-BE49-F238E27FC236}">
                    <a16:creationId xmlns:a16="http://schemas.microsoft.com/office/drawing/2014/main" id="{9F9B89FD-3D61-4EA3-8872-2412FD1BA18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226" name="Oval 5">
                  <a:extLst>
                    <a:ext uri="{FF2B5EF4-FFF2-40B4-BE49-F238E27FC236}">
                      <a16:creationId xmlns:a16="http://schemas.microsoft.com/office/drawing/2014/main" id="{5D414FC1-95FE-4627-AA77-53F847D1FE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6">
                  <a:extLst>
                    <a:ext uri="{FF2B5EF4-FFF2-40B4-BE49-F238E27FC236}">
                      <a16:creationId xmlns:a16="http://schemas.microsoft.com/office/drawing/2014/main" id="{26FDED00-BB04-4A0E-A6D2-0CE866BB0B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4">
                <a:extLst>
                  <a:ext uri="{FF2B5EF4-FFF2-40B4-BE49-F238E27FC236}">
                    <a16:creationId xmlns:a16="http://schemas.microsoft.com/office/drawing/2014/main" id="{DF13F744-B314-41FF-AC4D-570F6B4FF06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230" name="Oval 5">
                  <a:extLst>
                    <a:ext uri="{FF2B5EF4-FFF2-40B4-BE49-F238E27FC236}">
                      <a16:creationId xmlns:a16="http://schemas.microsoft.com/office/drawing/2014/main" id="{B2F37F27-A03D-4D23-83B2-EDA70FC04B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6">
                  <a:extLst>
                    <a:ext uri="{FF2B5EF4-FFF2-40B4-BE49-F238E27FC236}">
                      <a16:creationId xmlns:a16="http://schemas.microsoft.com/office/drawing/2014/main" id="{678AE1C3-B594-4AB0-A8C8-99A1EABA35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71C86B-C479-4912-9D0A-1B266D17AA53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E38C2BA-9022-4BB5-AF0F-A9E75D358E79}"/>
              </a:ext>
            </a:extLst>
          </p:cNvPr>
          <p:cNvGrpSpPr/>
          <p:nvPr/>
        </p:nvGrpSpPr>
        <p:grpSpPr>
          <a:xfrm>
            <a:off x="3722475" y="3579975"/>
            <a:ext cx="311020" cy="311020"/>
            <a:chOff x="3090524" y="1999395"/>
            <a:chExt cx="311020" cy="31102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536C7AB-2CA9-48AB-9B92-CF26C106CB8B}"/>
                </a:ext>
              </a:extLst>
            </p:cNvPr>
            <p:cNvSpPr/>
            <p:nvPr/>
          </p:nvSpPr>
          <p:spPr>
            <a:xfrm>
              <a:off x="3090524" y="1999395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44" name="Group 12">
              <a:extLst>
                <a:ext uri="{FF2B5EF4-FFF2-40B4-BE49-F238E27FC236}">
                  <a16:creationId xmlns:a16="http://schemas.microsoft.com/office/drawing/2014/main" id="{07F9CF7A-7C95-4647-8FDE-7B664A3A372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93139" y="2083762"/>
              <a:ext cx="105790" cy="142286"/>
              <a:chOff x="2781" y="1510"/>
              <a:chExt cx="200" cy="269"/>
            </a:xfrm>
          </p:grpSpPr>
          <p:sp>
            <p:nvSpPr>
              <p:cNvPr id="45" name="Freeform 13">
                <a:extLst>
                  <a:ext uri="{FF2B5EF4-FFF2-40B4-BE49-F238E27FC236}">
                    <a16:creationId xmlns:a16="http://schemas.microsoft.com/office/drawing/2014/main" id="{63E98B57-8679-430F-ACE8-EA484F359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1" y="1510"/>
                <a:ext cx="200" cy="269"/>
              </a:xfrm>
              <a:custGeom>
                <a:avLst/>
                <a:gdLst>
                  <a:gd name="T0" fmla="*/ 0 w 200"/>
                  <a:gd name="T1" fmla="*/ 320 h 320"/>
                  <a:gd name="T2" fmla="*/ 200 w 200"/>
                  <a:gd name="T3" fmla="*/ 320 h 320"/>
                  <a:gd name="T4" fmla="*/ 200 w 200"/>
                  <a:gd name="T5" fmla="*/ 73 h 320"/>
                  <a:gd name="T6" fmla="*/ 125 w 200"/>
                  <a:gd name="T7" fmla="*/ 73 h 320"/>
                  <a:gd name="T8" fmla="*/ 125 w 200"/>
                  <a:gd name="T9" fmla="*/ 0 h 320"/>
                  <a:gd name="T10" fmla="*/ 0 w 200"/>
                  <a:gd name="T11" fmla="*/ 0 h 320"/>
                  <a:gd name="T12" fmla="*/ 0 w 200"/>
                  <a:gd name="T13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320">
                    <a:moveTo>
                      <a:pt x="0" y="320"/>
                    </a:moveTo>
                    <a:lnTo>
                      <a:pt x="200" y="320"/>
                    </a:lnTo>
                    <a:lnTo>
                      <a:pt x="200" y="73"/>
                    </a:lnTo>
                    <a:lnTo>
                      <a:pt x="125" y="73"/>
                    </a:lnTo>
                    <a:lnTo>
                      <a:pt x="125" y="0"/>
                    </a:lnTo>
                    <a:lnTo>
                      <a:pt x="0" y="0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46" name="Freeform 14">
                <a:extLst>
                  <a:ext uri="{FF2B5EF4-FFF2-40B4-BE49-F238E27FC236}">
                    <a16:creationId xmlns:a16="http://schemas.microsoft.com/office/drawing/2014/main" id="{DCF06ECB-1091-41E3-911F-36C60830E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" y="1511"/>
                <a:ext cx="77" cy="63"/>
              </a:xfrm>
              <a:custGeom>
                <a:avLst/>
                <a:gdLst>
                  <a:gd name="T0" fmla="*/ 77 w 77"/>
                  <a:gd name="T1" fmla="*/ 75 h 75"/>
                  <a:gd name="T2" fmla="*/ 77 w 77"/>
                  <a:gd name="T3" fmla="*/ 69 h 75"/>
                  <a:gd name="T4" fmla="*/ 9 w 77"/>
                  <a:gd name="T5" fmla="*/ 0 h 75"/>
                  <a:gd name="T6" fmla="*/ 0 w 77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75">
                    <a:moveTo>
                      <a:pt x="77" y="75"/>
                    </a:moveTo>
                    <a:lnTo>
                      <a:pt x="77" y="69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5BD2BAA-67B4-45FE-8ACB-D934DB5A684E}"/>
              </a:ext>
            </a:extLst>
          </p:cNvPr>
          <p:cNvGrpSpPr/>
          <p:nvPr/>
        </p:nvGrpSpPr>
        <p:grpSpPr>
          <a:xfrm>
            <a:off x="2138708" y="3579975"/>
            <a:ext cx="311020" cy="311020"/>
            <a:chOff x="2983043" y="764498"/>
            <a:chExt cx="404735" cy="404735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DA139DA-8FAE-4E56-8C84-D36CD684D3D3}"/>
                </a:ext>
              </a:extLst>
            </p:cNvPr>
            <p:cNvSpPr/>
            <p:nvPr/>
          </p:nvSpPr>
          <p:spPr>
            <a:xfrm>
              <a:off x="2983043" y="764498"/>
              <a:ext cx="404735" cy="404735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49" name="Right Bracket 48">
              <a:extLst>
                <a:ext uri="{FF2B5EF4-FFF2-40B4-BE49-F238E27FC236}">
                  <a16:creationId xmlns:a16="http://schemas.microsoft.com/office/drawing/2014/main" id="{DF8104CE-9C0D-414D-A4E3-D9D03F21F081}"/>
                </a:ext>
              </a:extLst>
            </p:cNvPr>
            <p:cNvSpPr/>
            <p:nvPr/>
          </p:nvSpPr>
          <p:spPr>
            <a:xfrm rot="5400000">
              <a:off x="3149181" y="935107"/>
              <a:ext cx="72458" cy="178684"/>
            </a:xfrm>
            <a:prstGeom prst="rightBracket">
              <a:avLst>
                <a:gd name="adj" fmla="val 0"/>
              </a:avLst>
            </a:pr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0BBF13F-B393-455E-A9DE-2E9340C85C1E}"/>
                </a:ext>
              </a:extLst>
            </p:cNvPr>
            <p:cNvGrpSpPr/>
            <p:nvPr/>
          </p:nvGrpSpPr>
          <p:grpSpPr>
            <a:xfrm>
              <a:off x="3126648" y="839183"/>
              <a:ext cx="117525" cy="152580"/>
              <a:chOff x="408263" y="312932"/>
              <a:chExt cx="198188" cy="257302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4A44AFE-FDF6-4366-809C-F90A41CEBFF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79798" y="441583"/>
                <a:ext cx="257302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C07F526-7530-44F0-A8A9-BA574461B8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263" y="472397"/>
                <a:ext cx="97509" cy="95325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BD13BB3-F9A7-44F2-9349-F792A2DCA58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10034" y="472399"/>
                <a:ext cx="97510" cy="95324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49118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339 L 0.00156 -0.11172 L -0.09427 -0.11018 L -0.09427 -0.1929 " pathEditMode="relative" ptsTypes="AAAA">
                                      <p:cBhvr>
                                        <p:cTn id="15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124 L -0.00243 -0.15586 L 0.01424 -0.15463 " pathEditMode="relative" ptsTypes="AAA">
                                      <p:cBhvr>
                                        <p:cTn id="32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Business forms to support data center use of project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FF0FB9-311D-45EC-AA87-0F30DB8A6C74}"/>
              </a:ext>
            </a:extLst>
          </p:cNvPr>
          <p:cNvCxnSpPr>
            <a:cxnSpLocks/>
          </p:cNvCxnSpPr>
          <p:nvPr/>
        </p:nvCxnSpPr>
        <p:spPr>
          <a:xfrm flipV="1">
            <a:off x="2301203" y="3373354"/>
            <a:ext cx="0" cy="34435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12683AB0-2A4B-4219-B7C5-0991DECAA04B}"/>
              </a:ext>
            </a:extLst>
          </p:cNvPr>
          <p:cNvSpPr/>
          <p:nvPr/>
        </p:nvSpPr>
        <p:spPr>
          <a:xfrm>
            <a:off x="1466596" y="3391641"/>
            <a:ext cx="760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Installs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61B5C2-17D4-4542-8280-A07048FD464D}"/>
              </a:ext>
            </a:extLst>
          </p:cNvPr>
          <p:cNvSpPr/>
          <p:nvPr/>
        </p:nvSpPr>
        <p:spPr>
          <a:xfrm>
            <a:off x="646169" y="2070309"/>
            <a:ext cx="1491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software</a:t>
            </a: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37609" y="1010211"/>
            <a:ext cx="1722075" cy="2126036"/>
            <a:chOff x="3737609" y="1010211"/>
            <a:chExt cx="1722075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74102C2-2745-4877-9F21-F4072629DDF2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4B42884-5405-4509-A343-6EBDB6B8F721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47" name="Group 4">
                <a:extLst>
                  <a:ext uri="{FF2B5EF4-FFF2-40B4-BE49-F238E27FC236}">
                    <a16:creationId xmlns:a16="http://schemas.microsoft.com/office/drawing/2014/main" id="{61751558-45D0-47B5-86AD-DC906D60C54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650515E0-2D88-4351-8E6A-F08C3F82F8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1F127BA2-C42A-455A-A909-7BD9454DBF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4">
                <a:extLst>
                  <a:ext uri="{FF2B5EF4-FFF2-40B4-BE49-F238E27FC236}">
                    <a16:creationId xmlns:a16="http://schemas.microsoft.com/office/drawing/2014/main" id="{482C54D4-921F-4173-AB4D-C146A377455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2CD8B830-DA4D-4F05-865B-F0F1988E38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D0563ED9-734D-46A4-99D2-C4F77A23D0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4">
                <a:extLst>
                  <a:ext uri="{FF2B5EF4-FFF2-40B4-BE49-F238E27FC236}">
                    <a16:creationId xmlns:a16="http://schemas.microsoft.com/office/drawing/2014/main" id="{C4F22855-90D9-4C8F-AFDC-BAE504E73ED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99597AE5-426D-48B9-883C-85FD89E7F9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A13F7BA1-2384-448E-BE1F-F32B71F250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4">
                <a:extLst>
                  <a:ext uri="{FF2B5EF4-FFF2-40B4-BE49-F238E27FC236}">
                    <a16:creationId xmlns:a16="http://schemas.microsoft.com/office/drawing/2014/main" id="{4B750212-43CA-409D-A541-8C3D6519055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72" name="Oval 5">
                  <a:extLst>
                    <a:ext uri="{FF2B5EF4-FFF2-40B4-BE49-F238E27FC236}">
                      <a16:creationId xmlns:a16="http://schemas.microsoft.com/office/drawing/2014/main" id="{ABB72418-2977-40DF-9EAE-AD3A2D1B7A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">
                  <a:extLst>
                    <a:ext uri="{FF2B5EF4-FFF2-40B4-BE49-F238E27FC236}">
                      <a16:creationId xmlns:a16="http://schemas.microsoft.com/office/drawing/2014/main" id="{1946B5BB-1E7E-4EA9-AA0B-A9212F0D74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4">
                <a:extLst>
                  <a:ext uri="{FF2B5EF4-FFF2-40B4-BE49-F238E27FC236}">
                    <a16:creationId xmlns:a16="http://schemas.microsoft.com/office/drawing/2014/main" id="{1859757C-FBBC-4AD9-9510-3DBD3DCCBEA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0" name="Oval 5">
                  <a:extLst>
                    <a:ext uri="{FF2B5EF4-FFF2-40B4-BE49-F238E27FC236}">
                      <a16:creationId xmlns:a16="http://schemas.microsoft.com/office/drawing/2014/main" id="{D9CBBFF2-4551-4424-877D-F9AE029FE0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6">
                  <a:extLst>
                    <a:ext uri="{FF2B5EF4-FFF2-40B4-BE49-F238E27FC236}">
                      <a16:creationId xmlns:a16="http://schemas.microsoft.com/office/drawing/2014/main" id="{56C964F6-F925-42E2-A2DE-89AC2C85E7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9" name="Group 4">
                <a:extLst>
                  <a:ext uri="{FF2B5EF4-FFF2-40B4-BE49-F238E27FC236}">
                    <a16:creationId xmlns:a16="http://schemas.microsoft.com/office/drawing/2014/main" id="{B7368FAF-69A6-4DD1-8B92-0FD05499F11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63" name="Oval 5">
                  <a:extLst>
                    <a:ext uri="{FF2B5EF4-FFF2-40B4-BE49-F238E27FC236}">
                      <a16:creationId xmlns:a16="http://schemas.microsoft.com/office/drawing/2014/main" id="{45407ECA-E666-438B-91E1-2AEFDF9A97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6">
                  <a:extLst>
                    <a:ext uri="{FF2B5EF4-FFF2-40B4-BE49-F238E27FC236}">
                      <a16:creationId xmlns:a16="http://schemas.microsoft.com/office/drawing/2014/main" id="{FEC74E68-834B-4BB0-9900-538313431A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4">
                <a:extLst>
                  <a:ext uri="{FF2B5EF4-FFF2-40B4-BE49-F238E27FC236}">
                    <a16:creationId xmlns:a16="http://schemas.microsoft.com/office/drawing/2014/main" id="{2AEC29B4-4F49-402B-A490-EB129085C49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61" name="Oval 5">
                  <a:extLst>
                    <a:ext uri="{FF2B5EF4-FFF2-40B4-BE49-F238E27FC236}">
                      <a16:creationId xmlns:a16="http://schemas.microsoft.com/office/drawing/2014/main" id="{CA841F01-52B6-443C-9AAE-438AF2227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6">
                  <a:extLst>
                    <a:ext uri="{FF2B5EF4-FFF2-40B4-BE49-F238E27FC236}">
                      <a16:creationId xmlns:a16="http://schemas.microsoft.com/office/drawing/2014/main" id="{7E3C7864-24DF-43C1-98B3-24E6785B3B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93BF532-DC7E-4A0F-B11D-A8F20E35CF1D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291E6EA-257D-47B2-A517-7F941ADBBB03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9B2B0F3-3D93-44F3-8F1A-B11DB67731EF}"/>
              </a:ext>
            </a:extLst>
          </p:cNvPr>
          <p:cNvCxnSpPr>
            <a:cxnSpLocks/>
          </p:cNvCxnSpPr>
          <p:nvPr/>
        </p:nvCxnSpPr>
        <p:spPr>
          <a:xfrm flipH="1">
            <a:off x="2339303" y="1871248"/>
            <a:ext cx="1308773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EB35E8CA-CE40-47BB-9EBA-BC350C943264}"/>
              </a:ext>
            </a:extLst>
          </p:cNvPr>
          <p:cNvSpPr/>
          <p:nvPr/>
        </p:nvSpPr>
        <p:spPr>
          <a:xfrm>
            <a:off x="2572741" y="1526610"/>
            <a:ext cx="8418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Support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2BEC277-278D-4773-9F84-CA83A8BD012F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C599B9DB-52C5-4E06-A7EC-4AF01D8D75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22605" y="2245519"/>
            <a:ext cx="12700" cy="646818"/>
          </a:xfrm>
          <a:prstGeom prst="bentConnector3">
            <a:avLst>
              <a:gd name="adj1" fmla="val 1800000"/>
            </a:avLst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F780404-B6E1-4692-BC85-9FF746B32CA3}"/>
              </a:ext>
            </a:extLst>
          </p:cNvPr>
          <p:cNvGrpSpPr/>
          <p:nvPr/>
        </p:nvGrpSpPr>
        <p:grpSpPr>
          <a:xfrm>
            <a:off x="3562746" y="1712158"/>
            <a:ext cx="311020" cy="311020"/>
            <a:chOff x="3090524" y="699174"/>
            <a:chExt cx="311020" cy="31102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16DCC50-173C-4A7B-A96A-11180BC6D1F2}"/>
                </a:ext>
              </a:extLst>
            </p:cNvPr>
            <p:cNvSpPr/>
            <p:nvPr/>
          </p:nvSpPr>
          <p:spPr>
            <a:xfrm>
              <a:off x="3090524" y="699174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B76E345-8A39-47C6-9619-D01C6168234C}"/>
                </a:ext>
              </a:extLst>
            </p:cNvPr>
            <p:cNvGrpSpPr/>
            <p:nvPr/>
          </p:nvGrpSpPr>
          <p:grpSpPr>
            <a:xfrm>
              <a:off x="3156219" y="769749"/>
              <a:ext cx="179631" cy="169871"/>
              <a:chOff x="7477191" y="124819"/>
              <a:chExt cx="316714" cy="299506"/>
            </a:xfrm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F96CE91-5D1F-4E84-A3ED-585BE625604D}"/>
                  </a:ext>
                </a:extLst>
              </p:cNvPr>
              <p:cNvSpPr/>
              <p:nvPr/>
            </p:nvSpPr>
            <p:spPr>
              <a:xfrm>
                <a:off x="7494399" y="124819"/>
                <a:ext cx="299506" cy="299506"/>
              </a:xfrm>
              <a:custGeom>
                <a:avLst/>
                <a:gdLst/>
                <a:ahLst/>
                <a:cxnLst/>
                <a:rect l="0" t="0" r="0" b="0"/>
                <a:pathLst>
                  <a:path w="247650" h="247650">
                    <a:moveTo>
                      <a:pt x="229076" y="125254"/>
                    </a:moveTo>
                    <a:cubicBezTo>
                      <a:pt x="229076" y="182593"/>
                      <a:pt x="182593" y="229076"/>
                      <a:pt x="125254" y="229076"/>
                    </a:cubicBezTo>
                    <a:cubicBezTo>
                      <a:pt x="67914" y="229076"/>
                      <a:pt x="21431" y="182593"/>
                      <a:pt x="21431" y="125254"/>
                    </a:cubicBezTo>
                    <a:cubicBezTo>
                      <a:pt x="21431" y="67914"/>
                      <a:pt x="67914" y="21431"/>
                      <a:pt x="125254" y="21431"/>
                    </a:cubicBezTo>
                    <a:cubicBezTo>
                      <a:pt x="182593" y="21431"/>
                      <a:pt x="229076" y="67914"/>
                      <a:pt x="229076" y="125254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grpSp>
            <p:nvGrpSpPr>
              <p:cNvPr id="94" name="Group 4">
                <a:extLst>
                  <a:ext uri="{FF2B5EF4-FFF2-40B4-BE49-F238E27FC236}">
                    <a16:creationId xmlns:a16="http://schemas.microsoft.com/office/drawing/2014/main" id="{99C7CD0A-CB05-4BCA-B1B7-01D6C2C6C7F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477191" y="225922"/>
                <a:ext cx="178285" cy="142873"/>
                <a:chOff x="2810" y="1555"/>
                <a:chExt cx="146" cy="117"/>
              </a:xfrm>
            </p:grpSpPr>
            <p:sp>
              <p:nvSpPr>
                <p:cNvPr id="95" name="Freeform 5">
                  <a:extLst>
                    <a:ext uri="{FF2B5EF4-FFF2-40B4-BE49-F238E27FC236}">
                      <a16:creationId xmlns:a16="http://schemas.microsoft.com/office/drawing/2014/main" id="{2BD1E66A-093B-423A-B32C-6165DCB7B3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" y="1555"/>
                  <a:ext cx="37" cy="84"/>
                </a:xfrm>
                <a:custGeom>
                  <a:avLst/>
                  <a:gdLst>
                    <a:gd name="T0" fmla="*/ 13 w 18"/>
                    <a:gd name="T1" fmla="*/ 38 h 38"/>
                    <a:gd name="T2" fmla="*/ 5 w 18"/>
                    <a:gd name="T3" fmla="*/ 38 h 38"/>
                    <a:gd name="T4" fmla="*/ 0 w 18"/>
                    <a:gd name="T5" fmla="*/ 33 h 38"/>
                    <a:gd name="T6" fmla="*/ 0 w 18"/>
                    <a:gd name="T7" fmla="*/ 5 h 38"/>
                    <a:gd name="T8" fmla="*/ 5 w 18"/>
                    <a:gd name="T9" fmla="*/ 0 h 38"/>
                    <a:gd name="T10" fmla="*/ 13 w 18"/>
                    <a:gd name="T11" fmla="*/ 0 h 38"/>
                    <a:gd name="T12" fmla="*/ 18 w 18"/>
                    <a:gd name="T13" fmla="*/ 5 h 38"/>
                    <a:gd name="T14" fmla="*/ 18 w 18"/>
                    <a:gd name="T15" fmla="*/ 33 h 38"/>
                    <a:gd name="T16" fmla="*/ 13 w 18"/>
                    <a:gd name="T17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38">
                      <a:moveTo>
                        <a:pt x="13" y="38"/>
                      </a:moveTo>
                      <a:cubicBezTo>
                        <a:pt x="5" y="38"/>
                        <a:pt x="5" y="38"/>
                        <a:pt x="5" y="38"/>
                      </a:cubicBezTo>
                      <a:cubicBezTo>
                        <a:pt x="2" y="38"/>
                        <a:pt x="0" y="35"/>
                        <a:pt x="0" y="33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2"/>
                        <a:pt x="2" y="0"/>
                        <a:pt x="5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6" y="0"/>
                        <a:pt x="18" y="2"/>
                        <a:pt x="18" y="5"/>
                      </a:cubicBezTo>
                      <a:cubicBezTo>
                        <a:pt x="18" y="33"/>
                        <a:pt x="18" y="33"/>
                        <a:pt x="18" y="33"/>
                      </a:cubicBezTo>
                      <a:cubicBezTo>
                        <a:pt x="18" y="35"/>
                        <a:pt x="16" y="38"/>
                        <a:pt x="13" y="38"/>
                      </a:cubicBezTo>
                      <a:close/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96" name="Freeform 6">
                  <a:extLst>
                    <a:ext uri="{FF2B5EF4-FFF2-40B4-BE49-F238E27FC236}">
                      <a16:creationId xmlns:a16="http://schemas.microsoft.com/office/drawing/2014/main" id="{EA459321-6760-4F26-B832-9811B88402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7" y="1596"/>
                  <a:ext cx="72" cy="52"/>
                </a:xfrm>
                <a:custGeom>
                  <a:avLst/>
                  <a:gdLst>
                    <a:gd name="T0" fmla="*/ 0 w 33"/>
                    <a:gd name="T1" fmla="*/ 0 h 24"/>
                    <a:gd name="T2" fmla="*/ 33 w 33"/>
                    <a:gd name="T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3" h="24">
                      <a:moveTo>
                        <a:pt x="0" y="0"/>
                      </a:moveTo>
                      <a:cubicBezTo>
                        <a:pt x="0" y="0"/>
                        <a:pt x="10" y="21"/>
                        <a:pt x="33" y="24"/>
                      </a:cubicBez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97" name="Oval 7">
                  <a:extLst>
                    <a:ext uri="{FF2B5EF4-FFF2-40B4-BE49-F238E27FC236}">
                      <a16:creationId xmlns:a16="http://schemas.microsoft.com/office/drawing/2014/main" id="{28091B3C-5E47-4020-8C0E-C1E26CCCFF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15" y="1631"/>
                  <a:ext cx="41" cy="41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F6EED47-4DCC-42BF-8AED-224104C13902}"/>
              </a:ext>
            </a:extLst>
          </p:cNvPr>
          <p:cNvGrpSpPr/>
          <p:nvPr/>
        </p:nvGrpSpPr>
        <p:grpSpPr>
          <a:xfrm>
            <a:off x="3697505" y="2084804"/>
            <a:ext cx="311020" cy="311020"/>
            <a:chOff x="3090524" y="1132581"/>
            <a:chExt cx="311020" cy="311020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4BF7D88-A593-4BC1-9151-2BB280E22C5F}"/>
                </a:ext>
              </a:extLst>
            </p:cNvPr>
            <p:cNvSpPr/>
            <p:nvPr/>
          </p:nvSpPr>
          <p:spPr>
            <a:xfrm>
              <a:off x="3090524" y="1132581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957F1D09-1E47-4EF0-A3ED-7AB94E17F690}"/>
                </a:ext>
              </a:extLst>
            </p:cNvPr>
            <p:cNvGrpSpPr/>
            <p:nvPr/>
          </p:nvGrpSpPr>
          <p:grpSpPr>
            <a:xfrm>
              <a:off x="3146730" y="1232103"/>
              <a:ext cx="198608" cy="111976"/>
              <a:chOff x="7149600" y="2227870"/>
              <a:chExt cx="627166" cy="353599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248FA98C-25E7-455E-A77B-024D6EED1071}"/>
                  </a:ext>
                </a:extLst>
              </p:cNvPr>
              <p:cNvGrpSpPr/>
              <p:nvPr/>
            </p:nvGrpSpPr>
            <p:grpSpPr>
              <a:xfrm>
                <a:off x="7149600" y="2227870"/>
                <a:ext cx="627166" cy="353599"/>
                <a:chOff x="6838580" y="2059919"/>
                <a:chExt cx="1237576" cy="697751"/>
              </a:xfrm>
            </p:grpSpPr>
            <p:sp>
              <p:nvSpPr>
                <p:cNvPr id="106" name="Freeform 6">
                  <a:extLst>
                    <a:ext uri="{FF2B5EF4-FFF2-40B4-BE49-F238E27FC236}">
                      <a16:creationId xmlns:a16="http://schemas.microsoft.com/office/drawing/2014/main" id="{9702A24F-87B3-406B-8E85-4E60C22C17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7279" y="2059919"/>
                  <a:ext cx="348877" cy="697751"/>
                </a:xfrm>
                <a:custGeom>
                  <a:avLst/>
                  <a:gdLst>
                    <a:gd name="T0" fmla="*/ 0 w 22"/>
                    <a:gd name="T1" fmla="*/ 0 h 44"/>
                    <a:gd name="T2" fmla="*/ 22 w 22"/>
                    <a:gd name="T3" fmla="*/ 23 h 44"/>
                    <a:gd name="T4" fmla="*/ 2 w 22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44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2" y="44"/>
                      </a:ln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7" name="Freeform 6">
                  <a:extLst>
                    <a:ext uri="{FF2B5EF4-FFF2-40B4-BE49-F238E27FC236}">
                      <a16:creationId xmlns:a16="http://schemas.microsoft.com/office/drawing/2014/main" id="{74BE4C9C-13E8-4B4A-8039-1B7F796B1C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838580" y="2059919"/>
                  <a:ext cx="348877" cy="697751"/>
                </a:xfrm>
                <a:custGeom>
                  <a:avLst/>
                  <a:gdLst>
                    <a:gd name="T0" fmla="*/ 0 w 22"/>
                    <a:gd name="T1" fmla="*/ 0 h 44"/>
                    <a:gd name="T2" fmla="*/ 22 w 22"/>
                    <a:gd name="T3" fmla="*/ 23 h 44"/>
                    <a:gd name="T4" fmla="*/ 2 w 22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44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2" y="44"/>
                      </a:ln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39AD1962-09A5-42E9-9FBF-C7A9D1D257F0}"/>
                  </a:ext>
                </a:extLst>
              </p:cNvPr>
              <p:cNvGrpSpPr/>
              <p:nvPr/>
            </p:nvGrpSpPr>
            <p:grpSpPr>
              <a:xfrm>
                <a:off x="7301170" y="2376395"/>
                <a:ext cx="324026" cy="69233"/>
                <a:chOff x="7295444" y="2376395"/>
                <a:chExt cx="324026" cy="69233"/>
              </a:xfrm>
            </p:grpSpPr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F786C0F0-6D81-413C-B0C6-230224CDB7B5}"/>
                    </a:ext>
                  </a:extLst>
                </p:cNvPr>
                <p:cNvSpPr/>
                <p:nvPr/>
              </p:nvSpPr>
              <p:spPr>
                <a:xfrm>
                  <a:off x="7295444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46F67F0A-84DF-44AC-A740-D5AD30ABF4B0}"/>
                    </a:ext>
                  </a:extLst>
                </p:cNvPr>
                <p:cNvSpPr/>
                <p:nvPr/>
              </p:nvSpPr>
              <p:spPr>
                <a:xfrm>
                  <a:off x="7422840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D9619594-99F9-4F1D-B23D-4839FF85DAB0}"/>
                    </a:ext>
                  </a:extLst>
                </p:cNvPr>
                <p:cNvSpPr/>
                <p:nvPr/>
              </p:nvSpPr>
              <p:spPr>
                <a:xfrm>
                  <a:off x="7550237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604071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0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155 L -0.03767 0.00278 C -0.0375 0.04414 -0.03715 0.0855 -0.03697 0.12686 L 0.01389 0.1284 " pathEditMode="relative" ptsTypes="AAAA">
                                      <p:cBhvr>
                                        <p:cTn id="36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Business uses developer community as force multiplier for engineering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C2EF369-50EF-4EF2-B324-0B3B0BA0D40E}"/>
              </a:ext>
            </a:extLst>
          </p:cNvPr>
          <p:cNvCxnSpPr>
            <a:cxnSpLocks/>
          </p:cNvCxnSpPr>
          <p:nvPr/>
        </p:nvCxnSpPr>
        <p:spPr>
          <a:xfrm flipH="1">
            <a:off x="2339303" y="1871248"/>
            <a:ext cx="1308773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FC66C15-4197-48D6-AF3A-308D87A0855F}"/>
              </a:ext>
            </a:extLst>
          </p:cNvPr>
          <p:cNvSpPr/>
          <p:nvPr/>
        </p:nvSpPr>
        <p:spPr>
          <a:xfrm>
            <a:off x="2508054" y="1324117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Enterprise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Product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61B5C2-17D4-4542-8280-A07048FD464D}"/>
              </a:ext>
            </a:extLst>
          </p:cNvPr>
          <p:cNvSpPr/>
          <p:nvPr/>
        </p:nvSpPr>
        <p:spPr>
          <a:xfrm>
            <a:off x="646169" y="2070309"/>
            <a:ext cx="1491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product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987B4C-C0D0-4E5F-A079-C8FFF6395DB7}"/>
              </a:ext>
            </a:extLst>
          </p:cNvPr>
          <p:cNvGrpSpPr/>
          <p:nvPr/>
        </p:nvGrpSpPr>
        <p:grpSpPr>
          <a:xfrm>
            <a:off x="4237503" y="1969257"/>
            <a:ext cx="722287" cy="505475"/>
            <a:chOff x="4163204" y="2011020"/>
            <a:chExt cx="722287" cy="505475"/>
          </a:xfrm>
        </p:grpSpPr>
        <p:grpSp>
          <p:nvGrpSpPr>
            <p:cNvPr id="50" name="Graphic 380">
              <a:extLst>
                <a:ext uri="{FF2B5EF4-FFF2-40B4-BE49-F238E27FC236}">
                  <a16:creationId xmlns:a16="http://schemas.microsoft.com/office/drawing/2014/main" id="{A076B3ED-AE7B-4122-8EA3-3604C802B66E}"/>
                </a:ext>
              </a:extLst>
            </p:cNvPr>
            <p:cNvGrpSpPr/>
            <p:nvPr/>
          </p:nvGrpSpPr>
          <p:grpSpPr>
            <a:xfrm>
              <a:off x="4163204" y="2011020"/>
              <a:ext cx="681029" cy="505475"/>
              <a:chOff x="330470" y="1055407"/>
              <a:chExt cx="446143" cy="331137"/>
            </a:xfrm>
            <a:noFill/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485F8276-0BD3-4309-9928-0E403234D716}"/>
                  </a:ext>
                </a:extLst>
              </p:cNvPr>
              <p:cNvSpPr/>
              <p:nvPr/>
            </p:nvSpPr>
            <p:spPr>
              <a:xfrm>
                <a:off x="413750" y="1115554"/>
                <a:ext cx="3305" cy="270990"/>
              </a:xfrm>
              <a:custGeom>
                <a:avLst/>
                <a:gdLst>
                  <a:gd name="connsiteX0" fmla="*/ 2702 w 3304"/>
                  <a:gd name="connsiteY0" fmla="*/ 272370 h 270990"/>
                  <a:gd name="connsiteX1" fmla="*/ 1710 w 3304"/>
                  <a:gd name="connsiteY1" fmla="*/ 1710 h 270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304" h="270990">
                    <a:moveTo>
                      <a:pt x="2702" y="272370"/>
                    </a:moveTo>
                    <a:lnTo>
                      <a:pt x="1710" y="171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6B777282-6934-412D-ADFE-6EEDCB41AE37}"/>
                  </a:ext>
                </a:extLst>
              </p:cNvPr>
              <p:cNvSpPr/>
              <p:nvPr/>
            </p:nvSpPr>
            <p:spPr>
              <a:xfrm>
                <a:off x="352806" y="1074438"/>
                <a:ext cx="23133" cy="23133"/>
              </a:xfrm>
              <a:custGeom>
                <a:avLst/>
                <a:gdLst>
                  <a:gd name="connsiteX0" fmla="*/ 25310 w 23133"/>
                  <a:gd name="connsiteY0" fmla="*/ 13083 h 23133"/>
                  <a:gd name="connsiteX1" fmla="*/ 13083 w 23133"/>
                  <a:gd name="connsiteY1" fmla="*/ 25310 h 23133"/>
                  <a:gd name="connsiteX2" fmla="*/ 855 w 23133"/>
                  <a:gd name="connsiteY2" fmla="*/ 13083 h 23133"/>
                  <a:gd name="connsiteX3" fmla="*/ 13083 w 23133"/>
                  <a:gd name="connsiteY3" fmla="*/ 855 h 23133"/>
                  <a:gd name="connsiteX4" fmla="*/ 25310 w 23133"/>
                  <a:gd name="connsiteY4" fmla="*/ 13083 h 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33" h="23133">
                    <a:moveTo>
                      <a:pt x="25310" y="13083"/>
                    </a:moveTo>
                    <a:cubicBezTo>
                      <a:pt x="25310" y="19836"/>
                      <a:pt x="19836" y="25310"/>
                      <a:pt x="13083" y="25310"/>
                    </a:cubicBezTo>
                    <a:cubicBezTo>
                      <a:pt x="6330" y="25310"/>
                      <a:pt x="855" y="19836"/>
                      <a:pt x="855" y="13083"/>
                    </a:cubicBezTo>
                    <a:cubicBezTo>
                      <a:pt x="855" y="6330"/>
                      <a:pt x="6330" y="855"/>
                      <a:pt x="13083" y="855"/>
                    </a:cubicBezTo>
                    <a:cubicBezTo>
                      <a:pt x="19836" y="855"/>
                      <a:pt x="25310" y="6330"/>
                      <a:pt x="25310" y="13083"/>
                    </a:cubicBez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13D81D23-0D1A-49B2-B0D7-96A832964603}"/>
                  </a:ext>
                </a:extLst>
              </p:cNvPr>
              <p:cNvSpPr/>
              <p:nvPr/>
            </p:nvSpPr>
            <p:spPr>
              <a:xfrm>
                <a:off x="389820" y="1074438"/>
                <a:ext cx="23133" cy="23133"/>
              </a:xfrm>
              <a:custGeom>
                <a:avLst/>
                <a:gdLst>
                  <a:gd name="connsiteX0" fmla="*/ 25310 w 23133"/>
                  <a:gd name="connsiteY0" fmla="*/ 13083 h 23133"/>
                  <a:gd name="connsiteX1" fmla="*/ 13083 w 23133"/>
                  <a:gd name="connsiteY1" fmla="*/ 25310 h 23133"/>
                  <a:gd name="connsiteX2" fmla="*/ 855 w 23133"/>
                  <a:gd name="connsiteY2" fmla="*/ 13083 h 23133"/>
                  <a:gd name="connsiteX3" fmla="*/ 13083 w 23133"/>
                  <a:gd name="connsiteY3" fmla="*/ 855 h 23133"/>
                  <a:gd name="connsiteX4" fmla="*/ 25310 w 23133"/>
                  <a:gd name="connsiteY4" fmla="*/ 13083 h 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33" h="23133">
                    <a:moveTo>
                      <a:pt x="25310" y="13083"/>
                    </a:moveTo>
                    <a:cubicBezTo>
                      <a:pt x="25310" y="19836"/>
                      <a:pt x="19836" y="25310"/>
                      <a:pt x="13083" y="25310"/>
                    </a:cubicBezTo>
                    <a:cubicBezTo>
                      <a:pt x="6330" y="25310"/>
                      <a:pt x="855" y="19836"/>
                      <a:pt x="855" y="13083"/>
                    </a:cubicBezTo>
                    <a:cubicBezTo>
                      <a:pt x="855" y="6330"/>
                      <a:pt x="6330" y="855"/>
                      <a:pt x="13083" y="855"/>
                    </a:cubicBezTo>
                    <a:cubicBezTo>
                      <a:pt x="19836" y="855"/>
                      <a:pt x="25310" y="6330"/>
                      <a:pt x="25310" y="13083"/>
                    </a:cubicBez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53246C52-737B-43C8-A5DB-A584DCBB1C28}"/>
                  </a:ext>
                </a:extLst>
              </p:cNvPr>
              <p:cNvSpPr/>
              <p:nvPr/>
            </p:nvSpPr>
            <p:spPr>
              <a:xfrm>
                <a:off x="426833" y="1074108"/>
                <a:ext cx="23133" cy="23133"/>
              </a:xfrm>
              <a:custGeom>
                <a:avLst/>
                <a:gdLst>
                  <a:gd name="connsiteX0" fmla="*/ 25310 w 23133"/>
                  <a:gd name="connsiteY0" fmla="*/ 13083 h 23133"/>
                  <a:gd name="connsiteX1" fmla="*/ 13083 w 23133"/>
                  <a:gd name="connsiteY1" fmla="*/ 25310 h 23133"/>
                  <a:gd name="connsiteX2" fmla="*/ 855 w 23133"/>
                  <a:gd name="connsiteY2" fmla="*/ 13083 h 23133"/>
                  <a:gd name="connsiteX3" fmla="*/ 13083 w 23133"/>
                  <a:gd name="connsiteY3" fmla="*/ 855 h 23133"/>
                  <a:gd name="connsiteX4" fmla="*/ 25310 w 23133"/>
                  <a:gd name="connsiteY4" fmla="*/ 13083 h 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33" h="23133">
                    <a:moveTo>
                      <a:pt x="25310" y="13083"/>
                    </a:moveTo>
                    <a:cubicBezTo>
                      <a:pt x="25310" y="19836"/>
                      <a:pt x="19836" y="25310"/>
                      <a:pt x="13083" y="25310"/>
                    </a:cubicBezTo>
                    <a:cubicBezTo>
                      <a:pt x="6330" y="25310"/>
                      <a:pt x="855" y="19836"/>
                      <a:pt x="855" y="13083"/>
                    </a:cubicBezTo>
                    <a:cubicBezTo>
                      <a:pt x="855" y="6330"/>
                      <a:pt x="6330" y="855"/>
                      <a:pt x="13083" y="855"/>
                    </a:cubicBezTo>
                    <a:cubicBezTo>
                      <a:pt x="19836" y="855"/>
                      <a:pt x="25310" y="6330"/>
                      <a:pt x="25310" y="13083"/>
                    </a:cubicBez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CCD682A-49A6-4389-BDCC-B70BB82C3B73}"/>
                  </a:ext>
                </a:extLst>
              </p:cNvPr>
              <p:cNvSpPr/>
              <p:nvPr/>
            </p:nvSpPr>
            <p:spPr>
              <a:xfrm>
                <a:off x="330470" y="1055407"/>
                <a:ext cx="446143" cy="330476"/>
              </a:xfrm>
              <a:custGeom>
                <a:avLst/>
                <a:gdLst>
                  <a:gd name="connsiteX0" fmla="*/ 445209 w 446142"/>
                  <a:gd name="connsiteY0" fmla="*/ 303765 h 330476"/>
                  <a:gd name="connsiteX1" fmla="*/ 445209 w 446142"/>
                  <a:gd name="connsiteY1" fmla="*/ 322272 h 330476"/>
                  <a:gd name="connsiteX2" fmla="*/ 435956 w 446142"/>
                  <a:gd name="connsiteY2" fmla="*/ 331525 h 330476"/>
                  <a:gd name="connsiteX3" fmla="*/ 10964 w 446142"/>
                  <a:gd name="connsiteY3" fmla="*/ 331525 h 330476"/>
                  <a:gd name="connsiteX4" fmla="*/ 1710 w 446142"/>
                  <a:gd name="connsiteY4" fmla="*/ 322272 h 330476"/>
                  <a:gd name="connsiteX5" fmla="*/ 1710 w 446142"/>
                  <a:gd name="connsiteY5" fmla="*/ 10964 h 330476"/>
                  <a:gd name="connsiteX6" fmla="*/ 10964 w 446142"/>
                  <a:gd name="connsiteY6" fmla="*/ 1710 h 330476"/>
                  <a:gd name="connsiteX7" fmla="*/ 436286 w 446142"/>
                  <a:gd name="connsiteY7" fmla="*/ 1710 h 330476"/>
                  <a:gd name="connsiteX8" fmla="*/ 445539 w 446142"/>
                  <a:gd name="connsiteY8" fmla="*/ 10964 h 330476"/>
                  <a:gd name="connsiteX9" fmla="*/ 445539 w 446142"/>
                  <a:gd name="connsiteY9" fmla="*/ 91600 h 33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6142" h="330476">
                    <a:moveTo>
                      <a:pt x="445209" y="303765"/>
                    </a:moveTo>
                    <a:lnTo>
                      <a:pt x="445209" y="322272"/>
                    </a:lnTo>
                    <a:cubicBezTo>
                      <a:pt x="445209" y="327229"/>
                      <a:pt x="440913" y="331525"/>
                      <a:pt x="435956" y="331525"/>
                    </a:cubicBezTo>
                    <a:lnTo>
                      <a:pt x="10964" y="331525"/>
                    </a:lnTo>
                    <a:cubicBezTo>
                      <a:pt x="6006" y="331525"/>
                      <a:pt x="1710" y="327229"/>
                      <a:pt x="1710" y="322272"/>
                    </a:cubicBezTo>
                    <a:lnTo>
                      <a:pt x="1710" y="10964"/>
                    </a:lnTo>
                    <a:cubicBezTo>
                      <a:pt x="1710" y="6006"/>
                      <a:pt x="6006" y="1710"/>
                      <a:pt x="10964" y="1710"/>
                    </a:cubicBezTo>
                    <a:lnTo>
                      <a:pt x="436286" y="1710"/>
                    </a:lnTo>
                    <a:cubicBezTo>
                      <a:pt x="441243" y="1710"/>
                      <a:pt x="445539" y="6006"/>
                      <a:pt x="445539" y="10964"/>
                    </a:cubicBezTo>
                    <a:lnTo>
                      <a:pt x="445539" y="9160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EB268FE6-9775-47F7-A0FA-277ED7CC49DA}"/>
                  </a:ext>
                </a:extLst>
              </p:cNvPr>
              <p:cNvSpPr/>
              <p:nvPr/>
            </p:nvSpPr>
            <p:spPr>
              <a:xfrm>
                <a:off x="330470" y="1115554"/>
                <a:ext cx="446143" cy="3305"/>
              </a:xfrm>
              <a:custGeom>
                <a:avLst/>
                <a:gdLst>
                  <a:gd name="connsiteX0" fmla="*/ 1710 w 446142"/>
                  <a:gd name="connsiteY0" fmla="*/ 1710 h 3304"/>
                  <a:gd name="connsiteX1" fmla="*/ 444548 w 446142"/>
                  <a:gd name="connsiteY1" fmla="*/ 1710 h 3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6142" h="3304">
                    <a:moveTo>
                      <a:pt x="1710" y="1710"/>
                    </a:moveTo>
                    <a:lnTo>
                      <a:pt x="444548" y="171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" name="Group 173">
              <a:extLst>
                <a:ext uri="{FF2B5EF4-FFF2-40B4-BE49-F238E27FC236}">
                  <a16:creationId xmlns:a16="http://schemas.microsoft.com/office/drawing/2014/main" id="{E2839B7E-B700-43CD-96E4-169480BDD5D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376687" y="2167321"/>
              <a:ext cx="508804" cy="289825"/>
              <a:chOff x="2407" y="1352"/>
              <a:chExt cx="948" cy="540"/>
            </a:xfrm>
            <a:noFill/>
          </p:grpSpPr>
          <p:sp>
            <p:nvSpPr>
              <p:cNvPr id="65" name="Freeform 174">
                <a:extLst>
                  <a:ext uri="{FF2B5EF4-FFF2-40B4-BE49-F238E27FC236}">
                    <a16:creationId xmlns:a16="http://schemas.microsoft.com/office/drawing/2014/main" id="{E326C4F6-790D-4505-BD8F-D89AB5E99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1411"/>
                <a:ext cx="280" cy="424"/>
              </a:xfrm>
              <a:custGeom>
                <a:avLst/>
                <a:gdLst>
                  <a:gd name="T0" fmla="*/ 209 w 280"/>
                  <a:gd name="T1" fmla="*/ 424 h 424"/>
                  <a:gd name="T2" fmla="*/ 0 w 280"/>
                  <a:gd name="T3" fmla="*/ 214 h 424"/>
                  <a:gd name="T4" fmla="*/ 215 w 280"/>
                  <a:gd name="T5" fmla="*/ 0 h 424"/>
                  <a:gd name="T6" fmla="*/ 280 w 280"/>
                  <a:gd name="T7" fmla="*/ 65 h 424"/>
                  <a:gd name="T8" fmla="*/ 131 w 280"/>
                  <a:gd name="T9" fmla="*/ 214 h 424"/>
                  <a:gd name="T10" fmla="*/ 276 w 280"/>
                  <a:gd name="T11" fmla="*/ 359 h 424"/>
                  <a:gd name="T12" fmla="*/ 209 w 280"/>
                  <a:gd name="T13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424">
                    <a:moveTo>
                      <a:pt x="209" y="424"/>
                    </a:moveTo>
                    <a:lnTo>
                      <a:pt x="0" y="214"/>
                    </a:lnTo>
                    <a:lnTo>
                      <a:pt x="215" y="0"/>
                    </a:lnTo>
                    <a:lnTo>
                      <a:pt x="280" y="65"/>
                    </a:lnTo>
                    <a:lnTo>
                      <a:pt x="131" y="214"/>
                    </a:lnTo>
                    <a:lnTo>
                      <a:pt x="276" y="359"/>
                    </a:lnTo>
                    <a:lnTo>
                      <a:pt x="209" y="424"/>
                    </a:ln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 175">
                <a:extLst>
                  <a:ext uri="{FF2B5EF4-FFF2-40B4-BE49-F238E27FC236}">
                    <a16:creationId xmlns:a16="http://schemas.microsoft.com/office/drawing/2014/main" id="{70169682-2825-4C54-A095-0EE3B19836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411"/>
                <a:ext cx="280" cy="424"/>
              </a:xfrm>
              <a:custGeom>
                <a:avLst/>
                <a:gdLst>
                  <a:gd name="T0" fmla="*/ 65 w 280"/>
                  <a:gd name="T1" fmla="*/ 424 h 424"/>
                  <a:gd name="T2" fmla="*/ 0 w 280"/>
                  <a:gd name="T3" fmla="*/ 359 h 424"/>
                  <a:gd name="T4" fmla="*/ 149 w 280"/>
                  <a:gd name="T5" fmla="*/ 210 h 424"/>
                  <a:gd name="T6" fmla="*/ 7 w 280"/>
                  <a:gd name="T7" fmla="*/ 65 h 424"/>
                  <a:gd name="T8" fmla="*/ 71 w 280"/>
                  <a:gd name="T9" fmla="*/ 0 h 424"/>
                  <a:gd name="T10" fmla="*/ 280 w 280"/>
                  <a:gd name="T11" fmla="*/ 210 h 424"/>
                  <a:gd name="T12" fmla="*/ 65 w 280"/>
                  <a:gd name="T13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424">
                    <a:moveTo>
                      <a:pt x="65" y="424"/>
                    </a:moveTo>
                    <a:lnTo>
                      <a:pt x="0" y="359"/>
                    </a:lnTo>
                    <a:lnTo>
                      <a:pt x="149" y="210"/>
                    </a:lnTo>
                    <a:lnTo>
                      <a:pt x="7" y="65"/>
                    </a:lnTo>
                    <a:lnTo>
                      <a:pt x="71" y="0"/>
                    </a:lnTo>
                    <a:lnTo>
                      <a:pt x="280" y="210"/>
                    </a:lnTo>
                    <a:lnTo>
                      <a:pt x="65" y="424"/>
                    </a:ln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 176">
                <a:extLst>
                  <a:ext uri="{FF2B5EF4-FFF2-40B4-BE49-F238E27FC236}">
                    <a16:creationId xmlns:a16="http://schemas.microsoft.com/office/drawing/2014/main" id="{78FC0D74-6346-41D7-98EB-DE9FF502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1" y="1352"/>
                <a:ext cx="301" cy="540"/>
              </a:xfrm>
              <a:custGeom>
                <a:avLst/>
                <a:gdLst>
                  <a:gd name="T0" fmla="*/ 85 w 301"/>
                  <a:gd name="T1" fmla="*/ 540 h 540"/>
                  <a:gd name="T2" fmla="*/ 0 w 301"/>
                  <a:gd name="T3" fmla="*/ 502 h 540"/>
                  <a:gd name="T4" fmla="*/ 215 w 301"/>
                  <a:gd name="T5" fmla="*/ 0 h 540"/>
                  <a:gd name="T6" fmla="*/ 301 w 301"/>
                  <a:gd name="T7" fmla="*/ 38 h 540"/>
                  <a:gd name="T8" fmla="*/ 85 w 301"/>
                  <a:gd name="T9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540">
                    <a:moveTo>
                      <a:pt x="85" y="540"/>
                    </a:moveTo>
                    <a:lnTo>
                      <a:pt x="0" y="502"/>
                    </a:lnTo>
                    <a:lnTo>
                      <a:pt x="215" y="0"/>
                    </a:lnTo>
                    <a:lnTo>
                      <a:pt x="301" y="38"/>
                    </a:lnTo>
                    <a:lnTo>
                      <a:pt x="85" y="540"/>
                    </a:ln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346517D6-7852-4A80-915E-E7309E211743}"/>
              </a:ext>
            </a:extLst>
          </p:cNvPr>
          <p:cNvSpPr/>
          <p:nvPr/>
        </p:nvSpPr>
        <p:spPr>
          <a:xfrm>
            <a:off x="3737609" y="1010211"/>
            <a:ext cx="1722075" cy="172207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</a:t>
            </a:r>
            <a:b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SOURCE </a:t>
            </a:r>
            <a:b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BUSINESS</a:t>
            </a:r>
          </a:p>
        </p:txBody>
      </p:sp>
      <p:sp>
        <p:nvSpPr>
          <p:cNvPr id="26" name="Graphic 20">
            <a:extLst>
              <a:ext uri="{FF2B5EF4-FFF2-40B4-BE49-F238E27FC236}">
                <a16:creationId xmlns:a16="http://schemas.microsoft.com/office/drawing/2014/main" id="{E9410F7C-658A-4D93-AC7C-9F3E2B9E278F}"/>
              </a:ext>
            </a:extLst>
          </p:cNvPr>
          <p:cNvSpPr/>
          <p:nvPr/>
        </p:nvSpPr>
        <p:spPr>
          <a:xfrm>
            <a:off x="3801625" y="2457450"/>
            <a:ext cx="1594043" cy="678797"/>
          </a:xfrm>
          <a:custGeom>
            <a:avLst/>
            <a:gdLst>
              <a:gd name="connsiteX0" fmla="*/ 1241012 w 1238250"/>
              <a:gd name="connsiteY0" fmla="*/ 0 h 571500"/>
              <a:gd name="connsiteX1" fmla="*/ 1241012 w 1238250"/>
              <a:gd name="connsiteY1" fmla="*/ 576263 h 571500"/>
              <a:gd name="connsiteX2" fmla="*/ 0 w 1238250"/>
              <a:gd name="connsiteY2" fmla="*/ 576263 h 571500"/>
              <a:gd name="connsiteX3" fmla="*/ 0 w 1238250"/>
              <a:gd name="connsiteY3" fmla="*/ 0 h 571500"/>
              <a:gd name="connsiteX4" fmla="*/ 0 w 1238250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250" h="571500">
                <a:moveTo>
                  <a:pt x="1241012" y="0"/>
                </a:moveTo>
                <a:lnTo>
                  <a:pt x="1241012" y="576263"/>
                </a:lnTo>
                <a:lnTo>
                  <a:pt x="0" y="5762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GitHub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8A649F-6D00-4229-9B52-D8E4347E8FC9}"/>
              </a:ext>
            </a:extLst>
          </p:cNvPr>
          <p:cNvGrpSpPr/>
          <p:nvPr/>
        </p:nvGrpSpPr>
        <p:grpSpPr>
          <a:xfrm>
            <a:off x="3884545" y="1157148"/>
            <a:ext cx="1428204" cy="1428202"/>
            <a:chOff x="3922487" y="1166514"/>
            <a:chExt cx="1352319" cy="1352319"/>
          </a:xfrm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9EFDE9ED-FD8F-41D6-9E25-6953B650B66C}"/>
                </a:ext>
              </a:extLst>
            </p:cNvPr>
            <p:cNvSpPr/>
            <p:nvPr/>
          </p:nvSpPr>
          <p:spPr>
            <a:xfrm>
              <a:off x="3922487" y="1166514"/>
              <a:ext cx="1352319" cy="1352319"/>
            </a:xfrm>
            <a:prstGeom prst="arc">
              <a:avLst>
                <a:gd name="adj1" fmla="val 18299132"/>
                <a:gd name="adj2" fmla="val 2923882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91BF0F8A-2392-4FE0-995B-7E7E06D48EC5}"/>
                </a:ext>
              </a:extLst>
            </p:cNvPr>
            <p:cNvSpPr/>
            <p:nvPr/>
          </p:nvSpPr>
          <p:spPr>
            <a:xfrm flipH="1">
              <a:off x="3922487" y="1166514"/>
              <a:ext cx="1352319" cy="1352319"/>
            </a:xfrm>
            <a:prstGeom prst="arc">
              <a:avLst>
                <a:gd name="adj1" fmla="val 18299132"/>
                <a:gd name="adj2" fmla="val 2631524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A351516-3C06-4703-A2C4-9CCDC28A9564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22605" y="2245519"/>
            <a:ext cx="12700" cy="646818"/>
          </a:xfrm>
          <a:prstGeom prst="bentConnector3">
            <a:avLst>
              <a:gd name="adj1" fmla="val 1800000"/>
            </a:avLst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6">
            <a:extLst>
              <a:ext uri="{FF2B5EF4-FFF2-40B4-BE49-F238E27FC236}">
                <a16:creationId xmlns:a16="http://schemas.microsoft.com/office/drawing/2014/main" id="{D263AC8E-E5D5-44DA-BF3C-7B88A4D87360}"/>
              </a:ext>
            </a:extLst>
          </p:cNvPr>
          <p:cNvCxnSpPr>
            <a:cxnSpLocks/>
          </p:cNvCxnSpPr>
          <p:nvPr/>
        </p:nvCxnSpPr>
        <p:spPr>
          <a:xfrm flipV="1">
            <a:off x="5005761" y="2633663"/>
            <a:ext cx="244895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ctor: Elbow 179">
            <a:extLst>
              <a:ext uri="{FF2B5EF4-FFF2-40B4-BE49-F238E27FC236}">
                <a16:creationId xmlns:a16="http://schemas.microsoft.com/office/drawing/2014/main" id="{D8ED3A49-DA5A-420B-8813-791F5F3CA2B6}"/>
              </a:ext>
            </a:extLst>
          </p:cNvPr>
          <p:cNvCxnSpPr>
            <a:cxnSpLocks/>
          </p:cNvCxnSpPr>
          <p:nvPr/>
        </p:nvCxnSpPr>
        <p:spPr>
          <a:xfrm flipH="1" flipV="1">
            <a:off x="3951274" y="2633663"/>
            <a:ext cx="244895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id="{48C144B3-D1BF-459F-8161-B24B9678379B}"/>
              </a:ext>
            </a:extLst>
          </p:cNvPr>
          <p:cNvCxnSpPr>
            <a:cxnSpLocks/>
          </p:cNvCxnSpPr>
          <p:nvPr/>
        </p:nvCxnSpPr>
        <p:spPr>
          <a:xfrm flipV="1">
            <a:off x="4014615" y="1871249"/>
            <a:ext cx="1506029" cy="2156255"/>
          </a:xfrm>
          <a:prstGeom prst="bentConnector3">
            <a:avLst>
              <a:gd name="adj1" fmla="val 115179"/>
            </a:avLst>
          </a:prstGeom>
          <a:ln cap="rnd">
            <a:prstDash val="sysDot"/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Rectangle 200">
            <a:extLst>
              <a:ext uri="{FF2B5EF4-FFF2-40B4-BE49-F238E27FC236}">
                <a16:creationId xmlns:a16="http://schemas.microsoft.com/office/drawing/2014/main" id="{FA012B6C-128D-41A9-803E-3497F4FB4450}"/>
              </a:ext>
            </a:extLst>
          </p:cNvPr>
          <p:cNvSpPr/>
          <p:nvPr/>
        </p:nvSpPr>
        <p:spPr>
          <a:xfrm>
            <a:off x="5763002" y="2399651"/>
            <a:ext cx="742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People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ABF2738-E0BA-4157-A3D0-98019D68976B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7BF29E9-7EEE-424A-868D-7F36948FD969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48" name="Group 4">
                <a:extLst>
                  <a:ext uri="{FF2B5EF4-FFF2-40B4-BE49-F238E27FC236}">
                    <a16:creationId xmlns:a16="http://schemas.microsoft.com/office/drawing/2014/main" id="{2292BEBB-E42E-437F-9BEA-31B7F636B56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79" name="Oval 5">
                  <a:extLst>
                    <a:ext uri="{FF2B5EF4-FFF2-40B4-BE49-F238E27FC236}">
                      <a16:creationId xmlns:a16="http://schemas.microsoft.com/office/drawing/2014/main" id="{F3D7CAEE-FE84-4AC3-9BD6-696D37E47E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6">
                  <a:extLst>
                    <a:ext uri="{FF2B5EF4-FFF2-40B4-BE49-F238E27FC236}">
                      <a16:creationId xmlns:a16="http://schemas.microsoft.com/office/drawing/2014/main" id="{BDC389EF-CAD4-47CC-A0CE-EA54A13D6A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4">
                <a:extLst>
                  <a:ext uri="{FF2B5EF4-FFF2-40B4-BE49-F238E27FC236}">
                    <a16:creationId xmlns:a16="http://schemas.microsoft.com/office/drawing/2014/main" id="{DBD82E76-4EC0-4AC4-AC3D-367DA07DE34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77" name="Oval 5">
                  <a:extLst>
                    <a:ext uri="{FF2B5EF4-FFF2-40B4-BE49-F238E27FC236}">
                      <a16:creationId xmlns:a16="http://schemas.microsoft.com/office/drawing/2014/main" id="{624C0BB2-455B-4787-A191-95831CCE74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6">
                  <a:extLst>
                    <a:ext uri="{FF2B5EF4-FFF2-40B4-BE49-F238E27FC236}">
                      <a16:creationId xmlns:a16="http://schemas.microsoft.com/office/drawing/2014/main" id="{0EAF5390-8173-4765-AF38-06136B06A5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4">
                <a:extLst>
                  <a:ext uri="{FF2B5EF4-FFF2-40B4-BE49-F238E27FC236}">
                    <a16:creationId xmlns:a16="http://schemas.microsoft.com/office/drawing/2014/main" id="{52EA55A9-7E5C-4DC2-B8F4-15903D555AE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75" name="Oval 5">
                  <a:extLst>
                    <a:ext uri="{FF2B5EF4-FFF2-40B4-BE49-F238E27FC236}">
                      <a16:creationId xmlns:a16="http://schemas.microsoft.com/office/drawing/2014/main" id="{D470B2A4-518D-41EE-91CE-98E901426E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6">
                  <a:extLst>
                    <a:ext uri="{FF2B5EF4-FFF2-40B4-BE49-F238E27FC236}">
                      <a16:creationId xmlns:a16="http://schemas.microsoft.com/office/drawing/2014/main" id="{E8CF2B79-A1FD-472E-A7D9-961A84DE3C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4">
                <a:extLst>
                  <a:ext uri="{FF2B5EF4-FFF2-40B4-BE49-F238E27FC236}">
                    <a16:creationId xmlns:a16="http://schemas.microsoft.com/office/drawing/2014/main" id="{19717907-5F1D-4516-A0F1-2C19F624C48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73" name="Oval 5">
                  <a:extLst>
                    <a:ext uri="{FF2B5EF4-FFF2-40B4-BE49-F238E27FC236}">
                      <a16:creationId xmlns:a16="http://schemas.microsoft.com/office/drawing/2014/main" id="{52565124-08EA-4F01-A9B0-697FF591E5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6">
                  <a:extLst>
                    <a:ext uri="{FF2B5EF4-FFF2-40B4-BE49-F238E27FC236}">
                      <a16:creationId xmlns:a16="http://schemas.microsoft.com/office/drawing/2014/main" id="{693BB7C6-55ED-4014-BBE8-9FBBAF077B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9" name="Group 4">
                <a:extLst>
                  <a:ext uri="{FF2B5EF4-FFF2-40B4-BE49-F238E27FC236}">
                    <a16:creationId xmlns:a16="http://schemas.microsoft.com/office/drawing/2014/main" id="{3AE66C59-8194-4F51-A8F4-79B76BA9B63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1" name="Oval 5">
                  <a:extLst>
                    <a:ext uri="{FF2B5EF4-FFF2-40B4-BE49-F238E27FC236}">
                      <a16:creationId xmlns:a16="http://schemas.microsoft.com/office/drawing/2014/main" id="{2F0CA642-0BD0-4544-92D4-F0187DD29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6">
                  <a:extLst>
                    <a:ext uri="{FF2B5EF4-FFF2-40B4-BE49-F238E27FC236}">
                      <a16:creationId xmlns:a16="http://schemas.microsoft.com/office/drawing/2014/main" id="{072BF462-FC12-4BD1-A890-29766DB2D5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4">
                <a:extLst>
                  <a:ext uri="{FF2B5EF4-FFF2-40B4-BE49-F238E27FC236}">
                    <a16:creationId xmlns:a16="http://schemas.microsoft.com/office/drawing/2014/main" id="{8B9AB0BE-C8F5-4366-B86D-0E89125B603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69" name="Oval 5">
                  <a:extLst>
                    <a:ext uri="{FF2B5EF4-FFF2-40B4-BE49-F238E27FC236}">
                      <a16:creationId xmlns:a16="http://schemas.microsoft.com/office/drawing/2014/main" id="{CAE8CB3A-AC46-4F61-9D80-5669180A0C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6">
                  <a:extLst>
                    <a:ext uri="{FF2B5EF4-FFF2-40B4-BE49-F238E27FC236}">
                      <a16:creationId xmlns:a16="http://schemas.microsoft.com/office/drawing/2014/main" id="{81BB11A8-8340-434B-A1DB-FC6C13AF0F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4">
                <a:extLst>
                  <a:ext uri="{FF2B5EF4-FFF2-40B4-BE49-F238E27FC236}">
                    <a16:creationId xmlns:a16="http://schemas.microsoft.com/office/drawing/2014/main" id="{AAA033B3-F4F0-4990-A958-162D00408DE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62" name="Oval 5">
                  <a:extLst>
                    <a:ext uri="{FF2B5EF4-FFF2-40B4-BE49-F238E27FC236}">
                      <a16:creationId xmlns:a16="http://schemas.microsoft.com/office/drawing/2014/main" id="{6130484B-DBE1-41D3-90C4-13587B4DAF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6">
                  <a:extLst>
                    <a:ext uri="{FF2B5EF4-FFF2-40B4-BE49-F238E27FC236}">
                      <a16:creationId xmlns:a16="http://schemas.microsoft.com/office/drawing/2014/main" id="{E977C808-0984-405B-95AC-07909E93A4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E970B49-EDD2-4CC7-8118-1CE70B074FAB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7C57B6A-DB26-41C2-B125-857EAFFFC7B5}"/>
              </a:ext>
            </a:extLst>
          </p:cNvPr>
          <p:cNvGrpSpPr/>
          <p:nvPr/>
        </p:nvGrpSpPr>
        <p:grpSpPr>
          <a:xfrm>
            <a:off x="3562746" y="1712158"/>
            <a:ext cx="311020" cy="311020"/>
            <a:chOff x="3090524" y="699174"/>
            <a:chExt cx="311020" cy="31102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50542D55-A7BB-4D73-B454-0C17B84BEDA6}"/>
                </a:ext>
              </a:extLst>
            </p:cNvPr>
            <p:cNvSpPr/>
            <p:nvPr/>
          </p:nvSpPr>
          <p:spPr>
            <a:xfrm>
              <a:off x="3090524" y="699174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A2BFD47-DEC0-4129-B4D6-9EF3B2B3C818}"/>
                </a:ext>
              </a:extLst>
            </p:cNvPr>
            <p:cNvGrpSpPr/>
            <p:nvPr/>
          </p:nvGrpSpPr>
          <p:grpSpPr>
            <a:xfrm>
              <a:off x="3156219" y="769749"/>
              <a:ext cx="179631" cy="169871"/>
              <a:chOff x="7477191" y="124819"/>
              <a:chExt cx="316714" cy="299506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FB565807-CEC7-499D-8DCB-57D2B4ED49CA}"/>
                  </a:ext>
                </a:extLst>
              </p:cNvPr>
              <p:cNvSpPr/>
              <p:nvPr/>
            </p:nvSpPr>
            <p:spPr>
              <a:xfrm>
                <a:off x="7494399" y="124819"/>
                <a:ext cx="299506" cy="299506"/>
              </a:xfrm>
              <a:custGeom>
                <a:avLst/>
                <a:gdLst/>
                <a:ahLst/>
                <a:cxnLst/>
                <a:rect l="0" t="0" r="0" b="0"/>
                <a:pathLst>
                  <a:path w="247650" h="247650">
                    <a:moveTo>
                      <a:pt x="229076" y="125254"/>
                    </a:moveTo>
                    <a:cubicBezTo>
                      <a:pt x="229076" y="182593"/>
                      <a:pt x="182593" y="229076"/>
                      <a:pt x="125254" y="229076"/>
                    </a:cubicBezTo>
                    <a:cubicBezTo>
                      <a:pt x="67914" y="229076"/>
                      <a:pt x="21431" y="182593"/>
                      <a:pt x="21431" y="125254"/>
                    </a:cubicBezTo>
                    <a:cubicBezTo>
                      <a:pt x="21431" y="67914"/>
                      <a:pt x="67914" y="21431"/>
                      <a:pt x="125254" y="21431"/>
                    </a:cubicBezTo>
                    <a:cubicBezTo>
                      <a:pt x="182593" y="21431"/>
                      <a:pt x="229076" y="67914"/>
                      <a:pt x="229076" y="125254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grpSp>
            <p:nvGrpSpPr>
              <p:cNvPr id="85" name="Group 4">
                <a:extLst>
                  <a:ext uri="{FF2B5EF4-FFF2-40B4-BE49-F238E27FC236}">
                    <a16:creationId xmlns:a16="http://schemas.microsoft.com/office/drawing/2014/main" id="{366B5E13-D653-49FD-8909-DA13F72B20C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477191" y="225922"/>
                <a:ext cx="178285" cy="142873"/>
                <a:chOff x="2810" y="1555"/>
                <a:chExt cx="146" cy="117"/>
              </a:xfrm>
            </p:grpSpPr>
            <p:sp>
              <p:nvSpPr>
                <p:cNvPr id="86" name="Freeform 5">
                  <a:extLst>
                    <a:ext uri="{FF2B5EF4-FFF2-40B4-BE49-F238E27FC236}">
                      <a16:creationId xmlns:a16="http://schemas.microsoft.com/office/drawing/2014/main" id="{26120B7E-1F1B-4F4A-8B6E-37997D424E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" y="1555"/>
                  <a:ext cx="37" cy="84"/>
                </a:xfrm>
                <a:custGeom>
                  <a:avLst/>
                  <a:gdLst>
                    <a:gd name="T0" fmla="*/ 13 w 18"/>
                    <a:gd name="T1" fmla="*/ 38 h 38"/>
                    <a:gd name="T2" fmla="*/ 5 w 18"/>
                    <a:gd name="T3" fmla="*/ 38 h 38"/>
                    <a:gd name="T4" fmla="*/ 0 w 18"/>
                    <a:gd name="T5" fmla="*/ 33 h 38"/>
                    <a:gd name="T6" fmla="*/ 0 w 18"/>
                    <a:gd name="T7" fmla="*/ 5 h 38"/>
                    <a:gd name="T8" fmla="*/ 5 w 18"/>
                    <a:gd name="T9" fmla="*/ 0 h 38"/>
                    <a:gd name="T10" fmla="*/ 13 w 18"/>
                    <a:gd name="T11" fmla="*/ 0 h 38"/>
                    <a:gd name="T12" fmla="*/ 18 w 18"/>
                    <a:gd name="T13" fmla="*/ 5 h 38"/>
                    <a:gd name="T14" fmla="*/ 18 w 18"/>
                    <a:gd name="T15" fmla="*/ 33 h 38"/>
                    <a:gd name="T16" fmla="*/ 13 w 18"/>
                    <a:gd name="T17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38">
                      <a:moveTo>
                        <a:pt x="13" y="38"/>
                      </a:moveTo>
                      <a:cubicBezTo>
                        <a:pt x="5" y="38"/>
                        <a:pt x="5" y="38"/>
                        <a:pt x="5" y="38"/>
                      </a:cubicBezTo>
                      <a:cubicBezTo>
                        <a:pt x="2" y="38"/>
                        <a:pt x="0" y="35"/>
                        <a:pt x="0" y="33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2"/>
                        <a:pt x="2" y="0"/>
                        <a:pt x="5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6" y="0"/>
                        <a:pt x="18" y="2"/>
                        <a:pt x="18" y="5"/>
                      </a:cubicBezTo>
                      <a:cubicBezTo>
                        <a:pt x="18" y="33"/>
                        <a:pt x="18" y="33"/>
                        <a:pt x="18" y="33"/>
                      </a:cubicBezTo>
                      <a:cubicBezTo>
                        <a:pt x="18" y="35"/>
                        <a:pt x="16" y="38"/>
                        <a:pt x="13" y="38"/>
                      </a:cubicBezTo>
                      <a:close/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87" name="Freeform 6">
                  <a:extLst>
                    <a:ext uri="{FF2B5EF4-FFF2-40B4-BE49-F238E27FC236}">
                      <a16:creationId xmlns:a16="http://schemas.microsoft.com/office/drawing/2014/main" id="{D7817048-A504-4F85-AC6B-77DBC14445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7" y="1596"/>
                  <a:ext cx="72" cy="52"/>
                </a:xfrm>
                <a:custGeom>
                  <a:avLst/>
                  <a:gdLst>
                    <a:gd name="T0" fmla="*/ 0 w 33"/>
                    <a:gd name="T1" fmla="*/ 0 h 24"/>
                    <a:gd name="T2" fmla="*/ 33 w 33"/>
                    <a:gd name="T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3" h="24">
                      <a:moveTo>
                        <a:pt x="0" y="0"/>
                      </a:moveTo>
                      <a:cubicBezTo>
                        <a:pt x="0" y="0"/>
                        <a:pt x="10" y="21"/>
                        <a:pt x="33" y="24"/>
                      </a:cubicBez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88" name="Oval 7">
                  <a:extLst>
                    <a:ext uri="{FF2B5EF4-FFF2-40B4-BE49-F238E27FC236}">
                      <a16:creationId xmlns:a16="http://schemas.microsoft.com/office/drawing/2014/main" id="{6B1F0E03-3E73-46C0-98AD-B71E4B67F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15" y="1631"/>
                  <a:ext cx="41" cy="41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421157D-7170-4AB6-9B1D-526FDF3BA5A7}"/>
              </a:ext>
            </a:extLst>
          </p:cNvPr>
          <p:cNvGrpSpPr/>
          <p:nvPr/>
        </p:nvGrpSpPr>
        <p:grpSpPr>
          <a:xfrm>
            <a:off x="3842907" y="3880855"/>
            <a:ext cx="311020" cy="311020"/>
            <a:chOff x="3090524" y="1565988"/>
            <a:chExt cx="311020" cy="31102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EF6DA7F9-F241-455A-B060-0C9E14B2BAA7}"/>
                </a:ext>
              </a:extLst>
            </p:cNvPr>
            <p:cNvSpPr/>
            <p:nvPr/>
          </p:nvSpPr>
          <p:spPr>
            <a:xfrm>
              <a:off x="3090524" y="1565988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97F1CD84-4056-463C-8112-82EF6CB6E261}"/>
                </a:ext>
              </a:extLst>
            </p:cNvPr>
            <p:cNvGrpSpPr/>
            <p:nvPr/>
          </p:nvGrpSpPr>
          <p:grpSpPr>
            <a:xfrm>
              <a:off x="3169706" y="1638922"/>
              <a:ext cx="152657" cy="160390"/>
              <a:chOff x="1213507" y="1451693"/>
              <a:chExt cx="185132" cy="194510"/>
            </a:xfrm>
          </p:grpSpPr>
          <p:sp>
            <p:nvSpPr>
              <p:cNvPr id="92" name="Oval 18">
                <a:extLst>
                  <a:ext uri="{FF2B5EF4-FFF2-40B4-BE49-F238E27FC236}">
                    <a16:creationId xmlns:a16="http://schemas.microsoft.com/office/drawing/2014/main" id="{6741A866-BA70-4ECC-ACBA-14D954D66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8032" y="1451693"/>
                <a:ext cx="96081" cy="100768"/>
              </a:xfrm>
              <a:prstGeom prst="ellipse">
                <a:avLst/>
              </a:pr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93" name="Freeform 19">
                <a:extLst>
                  <a:ext uri="{FF2B5EF4-FFF2-40B4-BE49-F238E27FC236}">
                    <a16:creationId xmlns:a16="http://schemas.microsoft.com/office/drawing/2014/main" id="{3F594A3E-4617-4B7B-AF8E-9786D9588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507" y="1552465"/>
                <a:ext cx="185132" cy="93738"/>
              </a:xfrm>
              <a:custGeom>
                <a:avLst/>
                <a:gdLst>
                  <a:gd name="T0" fmla="*/ 38 w 46"/>
                  <a:gd name="T1" fmla="*/ 23 h 23"/>
                  <a:gd name="T2" fmla="*/ 44 w 46"/>
                  <a:gd name="T3" fmla="*/ 14 h 23"/>
                  <a:gd name="T4" fmla="*/ 23 w 46"/>
                  <a:gd name="T5" fmla="*/ 0 h 23"/>
                  <a:gd name="T6" fmla="*/ 1 w 46"/>
                  <a:gd name="T7" fmla="*/ 14 h 23"/>
                  <a:gd name="T8" fmla="*/ 7 w 46"/>
                  <a:gd name="T9" fmla="*/ 23 h 23"/>
                  <a:gd name="T10" fmla="*/ 38 w 46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3">
                    <a:moveTo>
                      <a:pt x="38" y="23"/>
                    </a:moveTo>
                    <a:cubicBezTo>
                      <a:pt x="43" y="23"/>
                      <a:pt x="46" y="18"/>
                      <a:pt x="44" y="14"/>
                    </a:cubicBezTo>
                    <a:cubicBezTo>
                      <a:pt x="41" y="6"/>
                      <a:pt x="33" y="0"/>
                      <a:pt x="23" y="0"/>
                    </a:cubicBezTo>
                    <a:cubicBezTo>
                      <a:pt x="13" y="0"/>
                      <a:pt x="5" y="6"/>
                      <a:pt x="1" y="14"/>
                    </a:cubicBezTo>
                    <a:cubicBezTo>
                      <a:pt x="0" y="18"/>
                      <a:pt x="3" y="23"/>
                      <a:pt x="7" y="23"/>
                    </a:cubicBez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2A93648-8E49-4787-B40C-0071C6FB410B}"/>
              </a:ext>
            </a:extLst>
          </p:cNvPr>
          <p:cNvGrpSpPr/>
          <p:nvPr/>
        </p:nvGrpSpPr>
        <p:grpSpPr>
          <a:xfrm>
            <a:off x="3697505" y="2084804"/>
            <a:ext cx="311020" cy="311020"/>
            <a:chOff x="3090524" y="1132581"/>
            <a:chExt cx="311020" cy="31102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609AF7A-A3DD-4FF2-BDC6-6EE5D4F339C7}"/>
                </a:ext>
              </a:extLst>
            </p:cNvPr>
            <p:cNvSpPr/>
            <p:nvPr/>
          </p:nvSpPr>
          <p:spPr>
            <a:xfrm>
              <a:off x="3090524" y="1132581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24856F9-F9A4-450C-AAD4-3FF76AA669F2}"/>
                </a:ext>
              </a:extLst>
            </p:cNvPr>
            <p:cNvGrpSpPr/>
            <p:nvPr/>
          </p:nvGrpSpPr>
          <p:grpSpPr>
            <a:xfrm>
              <a:off x="3146730" y="1232103"/>
              <a:ext cx="198608" cy="111976"/>
              <a:chOff x="7149600" y="2227870"/>
              <a:chExt cx="627166" cy="353599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16248163-8E36-4F90-AEC7-0399DC77E531}"/>
                  </a:ext>
                </a:extLst>
              </p:cNvPr>
              <p:cNvGrpSpPr/>
              <p:nvPr/>
            </p:nvGrpSpPr>
            <p:grpSpPr>
              <a:xfrm>
                <a:off x="7149600" y="2227870"/>
                <a:ext cx="627166" cy="353599"/>
                <a:chOff x="6838580" y="2059919"/>
                <a:chExt cx="1237576" cy="697751"/>
              </a:xfrm>
            </p:grpSpPr>
            <p:sp>
              <p:nvSpPr>
                <p:cNvPr id="107" name="Freeform 6">
                  <a:extLst>
                    <a:ext uri="{FF2B5EF4-FFF2-40B4-BE49-F238E27FC236}">
                      <a16:creationId xmlns:a16="http://schemas.microsoft.com/office/drawing/2014/main" id="{999D681B-65CA-4B5D-8156-5B6E350FB5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7279" y="2059919"/>
                  <a:ext cx="348877" cy="697751"/>
                </a:xfrm>
                <a:custGeom>
                  <a:avLst/>
                  <a:gdLst>
                    <a:gd name="T0" fmla="*/ 0 w 22"/>
                    <a:gd name="T1" fmla="*/ 0 h 44"/>
                    <a:gd name="T2" fmla="*/ 22 w 22"/>
                    <a:gd name="T3" fmla="*/ 23 h 44"/>
                    <a:gd name="T4" fmla="*/ 2 w 22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44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2" y="44"/>
                      </a:ln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8" name="Freeform 6">
                  <a:extLst>
                    <a:ext uri="{FF2B5EF4-FFF2-40B4-BE49-F238E27FC236}">
                      <a16:creationId xmlns:a16="http://schemas.microsoft.com/office/drawing/2014/main" id="{52552266-1132-43EC-B840-3D97CE59B4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838580" y="2059919"/>
                  <a:ext cx="348877" cy="697751"/>
                </a:xfrm>
                <a:custGeom>
                  <a:avLst/>
                  <a:gdLst>
                    <a:gd name="T0" fmla="*/ 0 w 22"/>
                    <a:gd name="T1" fmla="*/ 0 h 44"/>
                    <a:gd name="T2" fmla="*/ 22 w 22"/>
                    <a:gd name="T3" fmla="*/ 23 h 44"/>
                    <a:gd name="T4" fmla="*/ 2 w 22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44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2" y="44"/>
                      </a:ln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2B09F768-3BDE-4B9D-9642-ED7D650D171A}"/>
                  </a:ext>
                </a:extLst>
              </p:cNvPr>
              <p:cNvGrpSpPr/>
              <p:nvPr/>
            </p:nvGrpSpPr>
            <p:grpSpPr>
              <a:xfrm>
                <a:off x="7301170" y="2376395"/>
                <a:ext cx="324026" cy="69233"/>
                <a:chOff x="7295444" y="2376395"/>
                <a:chExt cx="324026" cy="69233"/>
              </a:xfrm>
            </p:grpSpPr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BBEB0DE3-4C01-42A0-8DED-5E64055DB541}"/>
                    </a:ext>
                  </a:extLst>
                </p:cNvPr>
                <p:cNvSpPr/>
                <p:nvPr/>
              </p:nvSpPr>
              <p:spPr>
                <a:xfrm>
                  <a:off x="7295444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1839BBF5-EC44-47C6-A1C3-3477BA701A99}"/>
                    </a:ext>
                  </a:extLst>
                </p:cNvPr>
                <p:cNvSpPr/>
                <p:nvPr/>
              </p:nvSpPr>
              <p:spPr>
                <a:xfrm>
                  <a:off x="7422840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060F9103-D98F-4AE6-806F-F6987DFDDCE5}"/>
                    </a:ext>
                  </a:extLst>
                </p:cNvPr>
                <p:cNvSpPr/>
                <p:nvPr/>
              </p:nvSpPr>
              <p:spPr>
                <a:xfrm>
                  <a:off x="7550237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7344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0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155 L -0.03767 0.00278 C -0.0375 0.04414 -0.03715 0.0855 -0.03697 0.12686 L 0.01389 0.1284 " pathEditMode="relative" ptsTypes="AAAA">
                                      <p:cBhvr>
                                        <p:cTn id="36" dur="1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0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124 L 0.19184 -0.00124 L 0.1927 -0.42037 L 0.13767 -0.41914 " pathEditMode="relative" ptsTypes="AAAA">
                                      <p:cBhvr>
                                        <p:cTn id="5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750"/>
                            </p:stCondLst>
                            <p:childTnLst>
                              <p:par>
                                <p:cTn id="62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6" grpId="0"/>
      <p:bldP spid="2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Business uses community as force multiplier for marketing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C2EF369-50EF-4EF2-B324-0B3B0BA0D40E}"/>
              </a:ext>
            </a:extLst>
          </p:cNvPr>
          <p:cNvCxnSpPr>
            <a:cxnSpLocks/>
          </p:cNvCxnSpPr>
          <p:nvPr/>
        </p:nvCxnSpPr>
        <p:spPr>
          <a:xfrm flipH="1">
            <a:off x="2339303" y="1871248"/>
            <a:ext cx="1308773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E99FFC-5992-4EDE-B1AB-A820E6FB3C5E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947FBA4-729F-4651-AC8A-4ADFDFD3347C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0" name="Group 4">
                <a:extLst>
                  <a:ext uri="{FF2B5EF4-FFF2-40B4-BE49-F238E27FC236}">
                    <a16:creationId xmlns:a16="http://schemas.microsoft.com/office/drawing/2014/main" id="{8B918C52-9C99-4523-BC30-5F12FE26B43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CDCB127C-8854-4E78-B894-FC0B18F3F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7596047E-7EE9-4B47-B0D7-6BFA701458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4">
                <a:extLst>
                  <a:ext uri="{FF2B5EF4-FFF2-40B4-BE49-F238E27FC236}">
                    <a16:creationId xmlns:a16="http://schemas.microsoft.com/office/drawing/2014/main" id="{9953605E-9F73-4DB9-995E-957909BA205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FD6344EF-C836-46B4-A6A0-C152E98BE8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F3094FFD-AAEB-4B17-9017-6AF99EEF99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CEBC8152-76E0-443C-92C2-C2F7BA47CBD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7190F50D-FD89-4694-BC47-9CA9D4E2D8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8D5C5266-9EAD-4FC4-8378-E8547A9AF7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AE9DB047-CEAD-43B8-8168-4D717A9A550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2395D46E-C7B1-4062-A93D-FDC408ABBD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8291AC79-287B-49DC-B411-45E56D4B04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772A835E-3A6D-4B2A-8360-00CB986485C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C31A10B5-5CEB-4ECD-B5B0-C9DBA093C1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FFB89C5C-0187-4B36-9B77-B222DAEACF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09AE9C1B-D4DC-496B-B2AF-55250463DD8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1DF69F5A-5D29-4309-A351-5D1B554D6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E2E02CDF-5A76-4FCD-A428-DE4489F32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6FD59CA0-A823-442B-A2C0-2BCEC6B44CB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2" name="Oval 5">
                  <a:extLst>
                    <a:ext uri="{FF2B5EF4-FFF2-40B4-BE49-F238E27FC236}">
                      <a16:creationId xmlns:a16="http://schemas.microsoft.com/office/drawing/2014/main" id="{95E60168-C1F3-4416-9C71-EC649C6FB0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">
                  <a:extLst>
                    <a:ext uri="{FF2B5EF4-FFF2-40B4-BE49-F238E27FC236}">
                      <a16:creationId xmlns:a16="http://schemas.microsoft.com/office/drawing/2014/main" id="{A796E958-8F8D-4C3E-86CD-AE0D22E6E5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113527D-B826-414D-863B-74157DD9C183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4BE7E88-DBDA-48E0-B4F0-FCF7E3043EDF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47BC458-533E-480A-B251-E940A553D373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69513F93-B252-42C2-83A6-8B0EA7F52D97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87" name="Freeform 5">
                <a:extLst>
                  <a:ext uri="{FF2B5EF4-FFF2-40B4-BE49-F238E27FC236}">
                    <a16:creationId xmlns:a16="http://schemas.microsoft.com/office/drawing/2014/main" id="{D7D26343-6473-4DA4-8CA8-A5C99B0F6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EABAA7F5-F2A0-48B6-9F44-298E5B8262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EC78B3E-B7A6-4925-B35D-D44DA9941EEC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0" name="Freeform 5">
                <a:extLst>
                  <a:ext uri="{FF2B5EF4-FFF2-40B4-BE49-F238E27FC236}">
                    <a16:creationId xmlns:a16="http://schemas.microsoft.com/office/drawing/2014/main" id="{FF1238C6-AC97-4229-B7A8-6ACCC78F3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E2E2A84-E04A-4C7E-9C4A-61D9BD0BFE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E76A798-935A-472F-8807-D7BECA3874B5}"/>
              </a:ext>
            </a:extLst>
          </p:cNvPr>
          <p:cNvGrpSpPr/>
          <p:nvPr/>
        </p:nvGrpSpPr>
        <p:grpSpPr>
          <a:xfrm>
            <a:off x="3726621" y="3539694"/>
            <a:ext cx="311020" cy="311020"/>
            <a:chOff x="3090524" y="1132581"/>
            <a:chExt cx="311020" cy="31102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A435A30-0593-4ABA-8584-C8E29C5F8DD4}"/>
                </a:ext>
              </a:extLst>
            </p:cNvPr>
            <p:cNvSpPr/>
            <p:nvPr/>
          </p:nvSpPr>
          <p:spPr>
            <a:xfrm>
              <a:off x="3090524" y="1132581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41FB148-3799-4CFE-98DB-6FCD9E0604A8}"/>
                </a:ext>
              </a:extLst>
            </p:cNvPr>
            <p:cNvGrpSpPr/>
            <p:nvPr/>
          </p:nvGrpSpPr>
          <p:grpSpPr>
            <a:xfrm>
              <a:off x="3146730" y="1232103"/>
              <a:ext cx="198608" cy="111976"/>
              <a:chOff x="7149600" y="2227870"/>
              <a:chExt cx="627166" cy="353599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275387EE-B10F-4203-BDA6-0401CFF9DD8E}"/>
                  </a:ext>
                </a:extLst>
              </p:cNvPr>
              <p:cNvGrpSpPr/>
              <p:nvPr/>
            </p:nvGrpSpPr>
            <p:grpSpPr>
              <a:xfrm>
                <a:off x="7149600" y="2227870"/>
                <a:ext cx="627166" cy="353599"/>
                <a:chOff x="6838580" y="2059919"/>
                <a:chExt cx="1237576" cy="697751"/>
              </a:xfrm>
            </p:grpSpPr>
            <p:sp>
              <p:nvSpPr>
                <p:cNvPr id="100" name="Freeform 6">
                  <a:extLst>
                    <a:ext uri="{FF2B5EF4-FFF2-40B4-BE49-F238E27FC236}">
                      <a16:creationId xmlns:a16="http://schemas.microsoft.com/office/drawing/2014/main" id="{038BC098-B52C-4421-8966-183DE96A7E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7279" y="2059919"/>
                  <a:ext cx="348877" cy="697751"/>
                </a:xfrm>
                <a:custGeom>
                  <a:avLst/>
                  <a:gdLst>
                    <a:gd name="T0" fmla="*/ 0 w 22"/>
                    <a:gd name="T1" fmla="*/ 0 h 44"/>
                    <a:gd name="T2" fmla="*/ 22 w 22"/>
                    <a:gd name="T3" fmla="*/ 23 h 44"/>
                    <a:gd name="T4" fmla="*/ 2 w 22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44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2" y="44"/>
                      </a:ln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101" name="Freeform 6">
                  <a:extLst>
                    <a:ext uri="{FF2B5EF4-FFF2-40B4-BE49-F238E27FC236}">
                      <a16:creationId xmlns:a16="http://schemas.microsoft.com/office/drawing/2014/main" id="{F384C194-053A-4ACC-A5E1-692F86A8B7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838580" y="2059919"/>
                  <a:ext cx="348877" cy="697751"/>
                </a:xfrm>
                <a:custGeom>
                  <a:avLst/>
                  <a:gdLst>
                    <a:gd name="T0" fmla="*/ 0 w 22"/>
                    <a:gd name="T1" fmla="*/ 0 h 44"/>
                    <a:gd name="T2" fmla="*/ 22 w 22"/>
                    <a:gd name="T3" fmla="*/ 23 h 44"/>
                    <a:gd name="T4" fmla="*/ 2 w 22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44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2" y="44"/>
                      </a:lnTo>
                    </a:path>
                  </a:pathLst>
                </a:cu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5DED9DEB-6510-4168-803B-F7982737565B}"/>
                  </a:ext>
                </a:extLst>
              </p:cNvPr>
              <p:cNvGrpSpPr/>
              <p:nvPr/>
            </p:nvGrpSpPr>
            <p:grpSpPr>
              <a:xfrm>
                <a:off x="7301170" y="2376395"/>
                <a:ext cx="324026" cy="69233"/>
                <a:chOff x="7295444" y="2376395"/>
                <a:chExt cx="324026" cy="69233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46766A8D-AE26-4237-96D5-AFD5218DC9FE}"/>
                    </a:ext>
                  </a:extLst>
                </p:cNvPr>
                <p:cNvSpPr/>
                <p:nvPr/>
              </p:nvSpPr>
              <p:spPr>
                <a:xfrm>
                  <a:off x="7295444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CFE3AE47-6B32-4AEC-9F36-6452B5021D80}"/>
                    </a:ext>
                  </a:extLst>
                </p:cNvPr>
                <p:cNvSpPr/>
                <p:nvPr/>
              </p:nvSpPr>
              <p:spPr>
                <a:xfrm>
                  <a:off x="7422840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E3751F39-FB10-46EC-8ECC-42220E3C8EBA}"/>
                    </a:ext>
                  </a:extLst>
                </p:cNvPr>
                <p:cNvSpPr/>
                <p:nvPr/>
              </p:nvSpPr>
              <p:spPr>
                <a:xfrm>
                  <a:off x="7550237" y="2376395"/>
                  <a:ext cx="69233" cy="69233"/>
                </a:xfrm>
                <a:prstGeom prst="ellipse">
                  <a:avLst/>
                </a:prstGeom>
                <a:solidFill>
                  <a:srgbClr val="0E2836"/>
                </a:solidFill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  <a:latin typeface="Amazon Ember" panose="020B0603020204020204" pitchFamily="34" charset="0"/>
                    <a:ea typeface="Amazon Ember" panose="020B0603020204020204" pitchFamily="34" charset="0"/>
                    <a:cs typeface="Amazon Ember" panose="020B0603020204020204" pitchFamily="34" charset="0"/>
                  </a:endParaRPr>
                </a:p>
              </p:txBody>
            </p:sp>
          </p:grp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408AE53-28C2-4F63-A140-ACA11EE141FB}"/>
              </a:ext>
            </a:extLst>
          </p:cNvPr>
          <p:cNvGrpSpPr/>
          <p:nvPr/>
        </p:nvGrpSpPr>
        <p:grpSpPr>
          <a:xfrm>
            <a:off x="3846992" y="3866270"/>
            <a:ext cx="311020" cy="311020"/>
            <a:chOff x="3090524" y="2432802"/>
            <a:chExt cx="311020" cy="311020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4F8D098-D507-4283-AFB9-EA2715EC0283}"/>
                </a:ext>
              </a:extLst>
            </p:cNvPr>
            <p:cNvSpPr/>
            <p:nvPr/>
          </p:nvSpPr>
          <p:spPr>
            <a:xfrm>
              <a:off x="3090524" y="2432802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104" name="Group 78">
              <a:extLst>
                <a:ext uri="{FF2B5EF4-FFF2-40B4-BE49-F238E27FC236}">
                  <a16:creationId xmlns:a16="http://schemas.microsoft.com/office/drawing/2014/main" id="{BFA1F960-6954-4B5F-96AB-A3A58DBEFDA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18740" y="2488078"/>
              <a:ext cx="54588" cy="200468"/>
              <a:chOff x="2823" y="1406"/>
              <a:chExt cx="116" cy="426"/>
            </a:xfrm>
          </p:grpSpPr>
          <p:sp>
            <p:nvSpPr>
              <p:cNvPr id="105" name="Freeform 79">
                <a:extLst>
                  <a:ext uri="{FF2B5EF4-FFF2-40B4-BE49-F238E27FC236}">
                    <a16:creationId xmlns:a16="http://schemas.microsoft.com/office/drawing/2014/main" id="{15D55862-87DA-4C76-ADAC-050BB6EA7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1406"/>
                <a:ext cx="116" cy="299"/>
              </a:xfrm>
              <a:custGeom>
                <a:avLst/>
                <a:gdLst>
                  <a:gd name="T0" fmla="*/ 26 w 53"/>
                  <a:gd name="T1" fmla="*/ 142 h 142"/>
                  <a:gd name="T2" fmla="*/ 26 w 53"/>
                  <a:gd name="T3" fmla="*/ 142 h 142"/>
                  <a:gd name="T4" fmla="*/ 5 w 53"/>
                  <a:gd name="T5" fmla="*/ 122 h 142"/>
                  <a:gd name="T6" fmla="*/ 0 w 53"/>
                  <a:gd name="T7" fmla="*/ 27 h 142"/>
                  <a:gd name="T8" fmla="*/ 26 w 53"/>
                  <a:gd name="T9" fmla="*/ 0 h 142"/>
                  <a:gd name="T10" fmla="*/ 26 w 53"/>
                  <a:gd name="T11" fmla="*/ 0 h 142"/>
                  <a:gd name="T12" fmla="*/ 52 w 53"/>
                  <a:gd name="T13" fmla="*/ 27 h 142"/>
                  <a:gd name="T14" fmla="*/ 48 w 53"/>
                  <a:gd name="T15" fmla="*/ 122 h 142"/>
                  <a:gd name="T16" fmla="*/ 26 w 53"/>
                  <a:gd name="T17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42">
                    <a:moveTo>
                      <a:pt x="26" y="142"/>
                    </a:moveTo>
                    <a:cubicBezTo>
                      <a:pt x="26" y="142"/>
                      <a:pt x="26" y="142"/>
                      <a:pt x="26" y="142"/>
                    </a:cubicBezTo>
                    <a:cubicBezTo>
                      <a:pt x="15" y="142"/>
                      <a:pt x="5" y="133"/>
                      <a:pt x="5" y="122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41" y="0"/>
                      <a:pt x="53" y="12"/>
                      <a:pt x="52" y="27"/>
                    </a:cubicBezTo>
                    <a:cubicBezTo>
                      <a:pt x="48" y="122"/>
                      <a:pt x="48" y="122"/>
                      <a:pt x="48" y="122"/>
                    </a:cubicBezTo>
                    <a:cubicBezTo>
                      <a:pt x="47" y="133"/>
                      <a:pt x="38" y="142"/>
                      <a:pt x="26" y="142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06" name="Oval 80">
                <a:extLst>
                  <a:ext uri="{FF2B5EF4-FFF2-40B4-BE49-F238E27FC236}">
                    <a16:creationId xmlns:a16="http://schemas.microsoft.com/office/drawing/2014/main" id="{429902C0-37A4-44ED-A206-3FF13F7EF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750"/>
                <a:ext cx="86" cy="82"/>
              </a:xfrm>
              <a:prstGeom prst="ellipse">
                <a:avLst/>
              </a:pr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41C2633-C239-412D-B795-AA907EF67B94}"/>
              </a:ext>
            </a:extLst>
          </p:cNvPr>
          <p:cNvGrpSpPr/>
          <p:nvPr/>
        </p:nvGrpSpPr>
        <p:grpSpPr>
          <a:xfrm>
            <a:off x="5223982" y="2092338"/>
            <a:ext cx="311020" cy="311020"/>
            <a:chOff x="3090524" y="2866209"/>
            <a:chExt cx="311020" cy="31102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CD89E87-EEB8-4C20-BBE8-9EA401D73DEA}"/>
                </a:ext>
              </a:extLst>
            </p:cNvPr>
            <p:cNvSpPr/>
            <p:nvPr/>
          </p:nvSpPr>
          <p:spPr>
            <a:xfrm>
              <a:off x="3090524" y="2866209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109" name="Group 137">
              <a:extLst>
                <a:ext uri="{FF2B5EF4-FFF2-40B4-BE49-F238E27FC236}">
                  <a16:creationId xmlns:a16="http://schemas.microsoft.com/office/drawing/2014/main" id="{9DA8B397-8ACF-4623-901B-C1A9B4798E9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H="1">
              <a:off x="3160040" y="2938616"/>
              <a:ext cx="157544" cy="152247"/>
              <a:chOff x="2588" y="1233"/>
              <a:chExt cx="803" cy="776"/>
            </a:xfrm>
          </p:grpSpPr>
          <p:sp>
            <p:nvSpPr>
              <p:cNvPr id="110" name="Freeform 138">
                <a:extLst>
                  <a:ext uri="{FF2B5EF4-FFF2-40B4-BE49-F238E27FC236}">
                    <a16:creationId xmlns:a16="http://schemas.microsoft.com/office/drawing/2014/main" id="{931C07F6-7F33-483E-B705-694CE657B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1233"/>
                <a:ext cx="344" cy="776"/>
              </a:xfrm>
              <a:custGeom>
                <a:avLst/>
                <a:gdLst>
                  <a:gd name="T0" fmla="*/ 14 w 165"/>
                  <a:gd name="T1" fmla="*/ 366 h 371"/>
                  <a:gd name="T2" fmla="*/ 165 w 165"/>
                  <a:gd name="T3" fmla="*/ 236 h 371"/>
                  <a:gd name="T4" fmla="*/ 165 w 165"/>
                  <a:gd name="T5" fmla="*/ 134 h 371"/>
                  <a:gd name="T6" fmla="*/ 14 w 165"/>
                  <a:gd name="T7" fmla="*/ 5 h 371"/>
                  <a:gd name="T8" fmla="*/ 0 w 165"/>
                  <a:gd name="T9" fmla="*/ 11 h 371"/>
                  <a:gd name="T10" fmla="*/ 0 w 165"/>
                  <a:gd name="T11" fmla="*/ 359 h 371"/>
                  <a:gd name="T12" fmla="*/ 14 w 165"/>
                  <a:gd name="T13" fmla="*/ 366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5" h="371">
                    <a:moveTo>
                      <a:pt x="14" y="366"/>
                    </a:moveTo>
                    <a:cubicBezTo>
                      <a:pt x="165" y="236"/>
                      <a:pt x="165" y="236"/>
                      <a:pt x="165" y="236"/>
                    </a:cubicBezTo>
                    <a:cubicBezTo>
                      <a:pt x="165" y="134"/>
                      <a:pt x="165" y="134"/>
                      <a:pt x="165" y="13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8" y="0"/>
                      <a:pt x="0" y="4"/>
                      <a:pt x="0" y="11"/>
                    </a:cubicBezTo>
                    <a:cubicBezTo>
                      <a:pt x="0" y="359"/>
                      <a:pt x="0" y="359"/>
                      <a:pt x="0" y="359"/>
                    </a:cubicBezTo>
                    <a:cubicBezTo>
                      <a:pt x="0" y="367"/>
                      <a:pt x="8" y="371"/>
                      <a:pt x="14" y="366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11" name="Freeform 139">
                <a:extLst>
                  <a:ext uri="{FF2B5EF4-FFF2-40B4-BE49-F238E27FC236}">
                    <a16:creationId xmlns:a16="http://schemas.microsoft.com/office/drawing/2014/main" id="{B75F85A6-0B8C-4E60-9621-BADACB74C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1513"/>
                <a:ext cx="298" cy="214"/>
              </a:xfrm>
              <a:custGeom>
                <a:avLst/>
                <a:gdLst>
                  <a:gd name="T0" fmla="*/ 92 w 143"/>
                  <a:gd name="T1" fmla="*/ 0 h 102"/>
                  <a:gd name="T2" fmla="*/ 0 w 143"/>
                  <a:gd name="T3" fmla="*/ 0 h 102"/>
                  <a:gd name="T4" fmla="*/ 0 w 143"/>
                  <a:gd name="T5" fmla="*/ 102 h 102"/>
                  <a:gd name="T6" fmla="*/ 92 w 143"/>
                  <a:gd name="T7" fmla="*/ 102 h 102"/>
                  <a:gd name="T8" fmla="*/ 143 w 143"/>
                  <a:gd name="T9" fmla="*/ 51 h 102"/>
                  <a:gd name="T10" fmla="*/ 92 w 143"/>
                  <a:gd name="T11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102">
                    <a:moveTo>
                      <a:pt x="9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92" y="102"/>
                      <a:pt x="92" y="102"/>
                      <a:pt x="92" y="102"/>
                    </a:cubicBezTo>
                    <a:cubicBezTo>
                      <a:pt x="120" y="102"/>
                      <a:pt x="143" y="79"/>
                      <a:pt x="143" y="51"/>
                    </a:cubicBezTo>
                    <a:cubicBezTo>
                      <a:pt x="143" y="23"/>
                      <a:pt x="120" y="0"/>
                      <a:pt x="92" y="0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12" name="Rectangle 140">
                <a:extLst>
                  <a:ext uri="{FF2B5EF4-FFF2-40B4-BE49-F238E27FC236}">
                    <a16:creationId xmlns:a16="http://schemas.microsoft.com/office/drawing/2014/main" id="{B757E2F3-0100-4DCE-98BC-F8236BB29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1513"/>
                <a:ext cx="92" cy="214"/>
              </a:xfrm>
              <a:prstGeom prst="rect">
                <a:avLst/>
              </a:pr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13" name="Freeform 141">
                <a:extLst>
                  <a:ext uri="{FF2B5EF4-FFF2-40B4-BE49-F238E27FC236}">
                    <a16:creationId xmlns:a16="http://schemas.microsoft.com/office/drawing/2014/main" id="{4573DD0F-9E4D-4EA9-8971-AD73F425F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1727"/>
                <a:ext cx="88" cy="253"/>
              </a:xfrm>
              <a:custGeom>
                <a:avLst/>
                <a:gdLst>
                  <a:gd name="T0" fmla="*/ 0 w 42"/>
                  <a:gd name="T1" fmla="*/ 0 h 121"/>
                  <a:gd name="T2" fmla="*/ 0 w 42"/>
                  <a:gd name="T3" fmla="*/ 100 h 121"/>
                  <a:gd name="T4" fmla="*/ 21 w 42"/>
                  <a:gd name="T5" fmla="*/ 121 h 121"/>
                  <a:gd name="T6" fmla="*/ 21 w 42"/>
                  <a:gd name="T7" fmla="*/ 121 h 121"/>
                  <a:gd name="T8" fmla="*/ 42 w 42"/>
                  <a:gd name="T9" fmla="*/ 100 h 121"/>
                  <a:gd name="T10" fmla="*/ 42 w 42"/>
                  <a:gd name="T11" fmla="*/ 0 h 121"/>
                  <a:gd name="T12" fmla="*/ 0 w 42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121">
                    <a:moveTo>
                      <a:pt x="0" y="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12"/>
                      <a:pt x="10" y="121"/>
                      <a:pt x="21" y="121"/>
                    </a:cubicBezTo>
                    <a:cubicBezTo>
                      <a:pt x="21" y="121"/>
                      <a:pt x="21" y="121"/>
                      <a:pt x="21" y="121"/>
                    </a:cubicBezTo>
                    <a:cubicBezTo>
                      <a:pt x="33" y="121"/>
                      <a:pt x="42" y="112"/>
                      <a:pt x="42" y="100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14" name="Freeform 142">
                <a:extLst>
                  <a:ext uri="{FF2B5EF4-FFF2-40B4-BE49-F238E27FC236}">
                    <a16:creationId xmlns:a16="http://schemas.microsoft.com/office/drawing/2014/main" id="{7D0D2D40-AF91-4FAF-A9D3-9A1AFFA75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8" y="1450"/>
                <a:ext cx="69" cy="342"/>
              </a:xfrm>
              <a:custGeom>
                <a:avLst/>
                <a:gdLst>
                  <a:gd name="T0" fmla="*/ 33 w 33"/>
                  <a:gd name="T1" fmla="*/ 0 h 163"/>
                  <a:gd name="T2" fmla="*/ 0 w 33"/>
                  <a:gd name="T3" fmla="*/ 81 h 163"/>
                  <a:gd name="T4" fmla="*/ 33 w 33"/>
                  <a:gd name="T5" fmla="*/ 163 h 163"/>
                  <a:gd name="T6" fmla="*/ 33 w 33"/>
                  <a:gd name="T7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163">
                    <a:moveTo>
                      <a:pt x="33" y="0"/>
                    </a:moveTo>
                    <a:cubicBezTo>
                      <a:pt x="14" y="22"/>
                      <a:pt x="0" y="47"/>
                      <a:pt x="0" y="81"/>
                    </a:cubicBezTo>
                    <a:cubicBezTo>
                      <a:pt x="0" y="118"/>
                      <a:pt x="14" y="140"/>
                      <a:pt x="33" y="163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15" name="Freeform 143">
                <a:extLst>
                  <a:ext uri="{FF2B5EF4-FFF2-40B4-BE49-F238E27FC236}">
                    <a16:creationId xmlns:a16="http://schemas.microsoft.com/office/drawing/2014/main" id="{6552EE46-FA65-4719-BEEC-54E9D35B9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1233"/>
                <a:ext cx="344" cy="776"/>
              </a:xfrm>
              <a:custGeom>
                <a:avLst/>
                <a:gdLst>
                  <a:gd name="T0" fmla="*/ 14 w 165"/>
                  <a:gd name="T1" fmla="*/ 366 h 371"/>
                  <a:gd name="T2" fmla="*/ 165 w 165"/>
                  <a:gd name="T3" fmla="*/ 236 h 371"/>
                  <a:gd name="T4" fmla="*/ 165 w 165"/>
                  <a:gd name="T5" fmla="*/ 134 h 371"/>
                  <a:gd name="T6" fmla="*/ 14 w 165"/>
                  <a:gd name="T7" fmla="*/ 5 h 371"/>
                  <a:gd name="T8" fmla="*/ 0 w 165"/>
                  <a:gd name="T9" fmla="*/ 11 h 371"/>
                  <a:gd name="T10" fmla="*/ 0 w 165"/>
                  <a:gd name="T11" fmla="*/ 359 h 371"/>
                  <a:gd name="T12" fmla="*/ 14 w 165"/>
                  <a:gd name="T13" fmla="*/ 366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5" h="371">
                    <a:moveTo>
                      <a:pt x="14" y="366"/>
                    </a:moveTo>
                    <a:cubicBezTo>
                      <a:pt x="165" y="236"/>
                      <a:pt x="165" y="236"/>
                      <a:pt x="165" y="236"/>
                    </a:cubicBezTo>
                    <a:cubicBezTo>
                      <a:pt x="165" y="134"/>
                      <a:pt x="165" y="134"/>
                      <a:pt x="165" y="13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8" y="0"/>
                      <a:pt x="0" y="4"/>
                      <a:pt x="0" y="11"/>
                    </a:cubicBezTo>
                    <a:cubicBezTo>
                      <a:pt x="0" y="359"/>
                      <a:pt x="0" y="359"/>
                      <a:pt x="0" y="359"/>
                    </a:cubicBezTo>
                    <a:cubicBezTo>
                      <a:pt x="0" y="367"/>
                      <a:pt x="8" y="371"/>
                      <a:pt x="14" y="366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162D3F6-08AC-3A40-9F1F-F167F4D9603A}"/>
              </a:ext>
            </a:extLst>
          </p:cNvPr>
          <p:cNvSpPr/>
          <p:nvPr/>
        </p:nvSpPr>
        <p:spPr>
          <a:xfrm>
            <a:off x="646169" y="2070309"/>
            <a:ext cx="1491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product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0ADBDA2-B2E0-431F-9BAB-6C610B399530}"/>
              </a:ext>
            </a:extLst>
          </p:cNvPr>
          <p:cNvSpPr/>
          <p:nvPr/>
        </p:nvSpPr>
        <p:spPr>
          <a:xfrm>
            <a:off x="2508054" y="1324117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Enterprise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11863119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124 L -0.00243 -0.15586 L 0.01424 -0.15463 " pathEditMode="relative" ptsTypes="AAA">
                                      <p:cBhvr>
                                        <p:cTn id="14" dur="1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63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3457E-7 L 0.16632 -1.23457E-7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16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0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2.96296E-6 L 0.04705 0.00247 L 0.04705 0.3 " pathEditMode="relative" ptsTypes="AAA">
                                      <p:cBhvr>
                                        <p:cTn id="53" dur="1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58DE-CD93-4293-8555-E07C68A49E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6700" y="1946275"/>
            <a:ext cx="6070600" cy="1250950"/>
          </a:xfrm>
        </p:spPr>
        <p:txBody>
          <a:bodyPr/>
          <a:lstStyle/>
          <a:p>
            <a:pPr algn="ctr"/>
            <a:r>
              <a:rPr lang="en-US" b="1" dirty="0"/>
              <a:t>Migrating to the cloud</a:t>
            </a:r>
          </a:p>
        </p:txBody>
      </p:sp>
    </p:spTree>
    <p:extLst>
      <p:ext uri="{BB962C8B-B14F-4D97-AF65-F5344CB8AC3E}">
        <p14:creationId xmlns:p14="http://schemas.microsoft.com/office/powerpoint/2010/main" val="313460562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How can cloud become a force multiplier?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C2EF369-50EF-4EF2-B324-0B3B0BA0D40E}"/>
              </a:ext>
            </a:extLst>
          </p:cNvPr>
          <p:cNvCxnSpPr>
            <a:cxnSpLocks/>
          </p:cNvCxnSpPr>
          <p:nvPr/>
        </p:nvCxnSpPr>
        <p:spPr>
          <a:xfrm flipH="1">
            <a:off x="2339303" y="1871248"/>
            <a:ext cx="1308773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C8DDB3-9FE2-41BB-B79C-1A0352338662}"/>
              </a:ext>
            </a:extLst>
          </p:cNvPr>
          <p:cNvGrpSpPr/>
          <p:nvPr/>
        </p:nvGrpSpPr>
        <p:grpSpPr>
          <a:xfrm>
            <a:off x="6890203" y="1825037"/>
            <a:ext cx="1785939" cy="1356842"/>
            <a:chOff x="6890203" y="1825037"/>
            <a:chExt cx="1785939" cy="135684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A12CCDA-756A-4FAF-B346-654DF5335DC8}"/>
                </a:ext>
              </a:extLst>
            </p:cNvPr>
            <p:cNvSpPr/>
            <p:nvPr/>
          </p:nvSpPr>
          <p:spPr>
            <a:xfrm>
              <a:off x="7043958" y="2202396"/>
              <a:ext cx="149930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?</a:t>
              </a: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FFFDBAB-FC25-4239-8EE4-0C3B0191A7EC}"/>
                </a:ext>
              </a:extLst>
            </p:cNvPr>
            <p:cNvSpPr/>
            <p:nvPr/>
          </p:nvSpPr>
          <p:spPr>
            <a:xfrm>
              <a:off x="6890203" y="1825037"/>
              <a:ext cx="1785939" cy="1356842"/>
            </a:xfrm>
            <a:custGeom>
              <a:avLst/>
              <a:gdLst>
                <a:gd name="connsiteX0" fmla="*/ 655625 w 1785939"/>
                <a:gd name="connsiteY0" fmla="*/ 0 h 1356842"/>
                <a:gd name="connsiteX1" fmla="*/ 983508 w 1785939"/>
                <a:gd name="connsiteY1" fmla="*/ 130946 h 1356842"/>
                <a:gd name="connsiteX2" fmla="*/ 989058 w 1785939"/>
                <a:gd name="connsiteY2" fmla="*/ 137431 h 1356842"/>
                <a:gd name="connsiteX3" fmla="*/ 999458 w 1785939"/>
                <a:gd name="connsiteY3" fmla="*/ 134318 h 1356842"/>
                <a:gd name="connsiteX4" fmla="*/ 1108891 w 1785939"/>
                <a:gd name="connsiteY4" fmla="*/ 123682 h 1356842"/>
                <a:gd name="connsiteX5" fmla="*/ 1651891 w 1785939"/>
                <a:gd name="connsiteY5" fmla="*/ 647219 h 1356842"/>
                <a:gd name="connsiteX6" fmla="*/ 1649132 w 1785939"/>
                <a:gd name="connsiteY6" fmla="*/ 673611 h 1356842"/>
                <a:gd name="connsiteX7" fmla="*/ 1671944 w 1785939"/>
                <a:gd name="connsiteY7" fmla="*/ 692433 h 1356842"/>
                <a:gd name="connsiteX8" fmla="*/ 1785939 w 1785939"/>
                <a:gd name="connsiteY8" fmla="*/ 967640 h 1356842"/>
                <a:gd name="connsiteX9" fmla="*/ 1396737 w 1785939"/>
                <a:gd name="connsiteY9" fmla="*/ 1356842 h 1356842"/>
                <a:gd name="connsiteX10" fmla="*/ 389202 w 1785939"/>
                <a:gd name="connsiteY10" fmla="*/ 1356842 h 1356842"/>
                <a:gd name="connsiteX11" fmla="*/ 0 w 1785939"/>
                <a:gd name="connsiteY11" fmla="*/ 967640 h 1356842"/>
                <a:gd name="connsiteX12" fmla="*/ 171595 w 1785939"/>
                <a:gd name="connsiteY12" fmla="*/ 644908 h 1356842"/>
                <a:gd name="connsiteX13" fmla="*/ 226889 w 1785939"/>
                <a:gd name="connsiteY13" fmla="*/ 614896 h 1356842"/>
                <a:gd name="connsiteX14" fmla="*/ 220066 w 1785939"/>
                <a:gd name="connsiteY14" fmla="*/ 600796 h 1356842"/>
                <a:gd name="connsiteX15" fmla="*/ 191929 w 1785939"/>
                <a:gd name="connsiteY15" fmla="*/ 447076 h 1356842"/>
                <a:gd name="connsiteX16" fmla="*/ 655625 w 1785939"/>
                <a:gd name="connsiteY16" fmla="*/ 0 h 135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85939" h="1356842">
                  <a:moveTo>
                    <a:pt x="655625" y="0"/>
                  </a:moveTo>
                  <a:cubicBezTo>
                    <a:pt x="783671" y="0"/>
                    <a:pt x="899595" y="50041"/>
                    <a:pt x="983508" y="130946"/>
                  </a:cubicBezTo>
                  <a:lnTo>
                    <a:pt x="989058" y="137431"/>
                  </a:lnTo>
                  <a:lnTo>
                    <a:pt x="999458" y="134318"/>
                  </a:lnTo>
                  <a:cubicBezTo>
                    <a:pt x="1034806" y="127345"/>
                    <a:pt x="1071405" y="123682"/>
                    <a:pt x="1108891" y="123682"/>
                  </a:cubicBezTo>
                  <a:cubicBezTo>
                    <a:pt x="1408782" y="123682"/>
                    <a:pt x="1651891" y="358077"/>
                    <a:pt x="1651891" y="647219"/>
                  </a:cubicBezTo>
                  <a:lnTo>
                    <a:pt x="1649132" y="673611"/>
                  </a:lnTo>
                  <a:lnTo>
                    <a:pt x="1671944" y="692433"/>
                  </a:lnTo>
                  <a:cubicBezTo>
                    <a:pt x="1742376" y="762865"/>
                    <a:pt x="1785939" y="860165"/>
                    <a:pt x="1785939" y="967640"/>
                  </a:cubicBezTo>
                  <a:cubicBezTo>
                    <a:pt x="1785939" y="1182590"/>
                    <a:pt x="1611687" y="1356842"/>
                    <a:pt x="1396737" y="1356842"/>
                  </a:cubicBezTo>
                  <a:lnTo>
                    <a:pt x="389202" y="1356842"/>
                  </a:lnTo>
                  <a:cubicBezTo>
                    <a:pt x="174252" y="1356842"/>
                    <a:pt x="0" y="1182590"/>
                    <a:pt x="0" y="967640"/>
                  </a:cubicBezTo>
                  <a:cubicBezTo>
                    <a:pt x="0" y="833296"/>
                    <a:pt x="68067" y="714850"/>
                    <a:pt x="171595" y="644908"/>
                  </a:cubicBezTo>
                  <a:lnTo>
                    <a:pt x="226889" y="614896"/>
                  </a:lnTo>
                  <a:lnTo>
                    <a:pt x="220066" y="600796"/>
                  </a:lnTo>
                  <a:cubicBezTo>
                    <a:pt x="201863" y="552863"/>
                    <a:pt x="191929" y="501088"/>
                    <a:pt x="191929" y="447076"/>
                  </a:cubicBezTo>
                  <a:cubicBezTo>
                    <a:pt x="191929" y="200163"/>
                    <a:pt x="399533" y="0"/>
                    <a:pt x="655625" y="0"/>
                  </a:cubicBezTo>
                  <a:close/>
                </a:path>
              </a:pathLst>
            </a:cu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5CEC8D0-E9B2-4253-93D9-2CEEDEB506B8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B3BFF7E-48BC-488B-95C4-46219361CEBF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0" name="Group 4">
                <a:extLst>
                  <a:ext uri="{FF2B5EF4-FFF2-40B4-BE49-F238E27FC236}">
                    <a16:creationId xmlns:a16="http://schemas.microsoft.com/office/drawing/2014/main" id="{5D62F646-F408-4241-98BC-8EF5C619E28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1D79D6BE-D447-4077-9D5C-48B459B2A1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1441D6D9-3F1D-4F5C-ABB9-C0729AF811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4">
                <a:extLst>
                  <a:ext uri="{FF2B5EF4-FFF2-40B4-BE49-F238E27FC236}">
                    <a16:creationId xmlns:a16="http://schemas.microsoft.com/office/drawing/2014/main" id="{801E1662-DB2D-4A4A-BD4F-0CCEC51103E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D7266666-1437-4509-8B84-2E1A21C00A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CB5735B2-0C75-4973-9325-43E59FA131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052EA000-A25A-4917-B398-BF5E8388FAB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7D67F6B5-3279-4517-9CE1-7142DD1743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CCA31F95-248B-4854-852B-58287CCF28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D39E679C-036D-4A7E-A045-EB41421AA65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2AF578B3-3303-4F3E-BBA6-BB347766E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7A356591-A83D-468E-9125-6025ADD8F3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36372278-32EF-4AF0-8FCF-9C37C564487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3CD75088-7E5C-4F03-9000-7408ED7C1F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DF2AE959-F006-4FFE-8152-E1725F4224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1FEA3C0D-A5C4-4E59-8FF0-B2F554D6C10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A3442E94-8695-4444-B841-13AFAA1787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33B053AD-C2F1-4509-BDBF-58FD276DEC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A75B7E17-BE16-46F6-A81A-C7A882E10F1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2" name="Oval 5">
                  <a:extLst>
                    <a:ext uri="{FF2B5EF4-FFF2-40B4-BE49-F238E27FC236}">
                      <a16:creationId xmlns:a16="http://schemas.microsoft.com/office/drawing/2014/main" id="{81111A3A-6EF6-4A62-8668-73C3FFB15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">
                  <a:extLst>
                    <a:ext uri="{FF2B5EF4-FFF2-40B4-BE49-F238E27FC236}">
                      <a16:creationId xmlns:a16="http://schemas.microsoft.com/office/drawing/2014/main" id="{370023FF-CAA5-41FF-A146-A3B945C787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500DC3-3579-41E2-B709-E549F75B5CB4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3328C32-5559-4EDC-A764-2F8EFE9654C9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015F880-1B65-4923-AEAB-DCD1C6F31B2F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2A7A91E-BF1C-4ABD-A9D9-BD3C29A5CF12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B46CC7AB-C02A-4177-AF0C-8AE957F08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DEEDF043-03AE-42E9-A686-D8F78134C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593983B-C066-4F26-9BD6-CA215238A603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0" name="Freeform 5">
                <a:extLst>
                  <a:ext uri="{FF2B5EF4-FFF2-40B4-BE49-F238E27FC236}">
                    <a16:creationId xmlns:a16="http://schemas.microsoft.com/office/drawing/2014/main" id="{CEE3D722-AA27-436C-B2E2-AEAC9091C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0BFB9529-C6F6-4F22-9FD4-9880E4AED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899C8804-89CF-8844-A560-4C9AFC3CED02}"/>
              </a:ext>
            </a:extLst>
          </p:cNvPr>
          <p:cNvSpPr/>
          <p:nvPr/>
        </p:nvSpPr>
        <p:spPr>
          <a:xfrm>
            <a:off x="646169" y="2070309"/>
            <a:ext cx="1491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product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E4CF30E-D6AE-4B32-A68E-DAD748408BDE}"/>
              </a:ext>
            </a:extLst>
          </p:cNvPr>
          <p:cNvSpPr/>
          <p:nvPr/>
        </p:nvSpPr>
        <p:spPr>
          <a:xfrm>
            <a:off x="2508054" y="1324117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Enterprise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472061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</a:rPr>
              <a:t>Customers start to run open source projects on cloud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headEnd type="none"/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275909" y="4212681"/>
            <a:ext cx="760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Installs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12CCDA-756A-4FAF-B346-654DF5335DC8}"/>
              </a:ext>
            </a:extLst>
          </p:cNvPr>
          <p:cNvSpPr/>
          <p:nvPr/>
        </p:nvSpPr>
        <p:spPr>
          <a:xfrm>
            <a:off x="7072533" y="2354796"/>
            <a:ext cx="14993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Customer runs OSS project themselves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3596922-C28F-497B-AA24-2AD5563C6ABD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F9A576-8A65-468F-908C-0A939E1C0110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0" name="Group 4">
                <a:extLst>
                  <a:ext uri="{FF2B5EF4-FFF2-40B4-BE49-F238E27FC236}">
                    <a16:creationId xmlns:a16="http://schemas.microsoft.com/office/drawing/2014/main" id="{9EA5BB91-3EF6-4FC7-91C2-C2F21E4ECC1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E68A83AE-0F8D-429C-8E83-4333874E6C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990FEFB0-78E9-4301-AB6B-711D94F654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4">
                <a:extLst>
                  <a:ext uri="{FF2B5EF4-FFF2-40B4-BE49-F238E27FC236}">
                    <a16:creationId xmlns:a16="http://schemas.microsoft.com/office/drawing/2014/main" id="{1C9F2B23-6AA6-4240-8EDD-604EE08602F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5D424A3A-8B94-4336-B86B-826FE3D106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C2D58F93-E4FA-4739-B84D-D0699BC33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CAB6C15B-B226-4EA5-A7DE-5BB9EAC29B3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B8C1A2CF-D682-4902-8576-9DEA26D2CB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7966C7D5-5C57-4701-803C-A35634618A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0EEC4328-F005-473B-925E-823CFEFEC62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08E6225B-FBA7-4EBA-8A05-6656BC49D7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6E313F6E-A73A-4E18-9EC5-A5140D58C1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F01589B9-980B-442C-A1A2-F89F54470C3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4CB149F5-319D-42A0-8CC9-F03B74EEE6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9BB0A3DE-612B-460C-B346-22D8BEB7B3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14DCE0D2-0283-4D8B-A4F5-CD71C45FFC1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B9D717AF-64E2-47EB-BBD9-C0DB3BF9A0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05DC0AA2-8092-466B-B5B2-A71ADC1D0D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70FD23CD-5B62-47B1-8DB2-C5EBF3EF4AC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2" name="Oval 5">
                  <a:extLst>
                    <a:ext uri="{FF2B5EF4-FFF2-40B4-BE49-F238E27FC236}">
                      <a16:creationId xmlns:a16="http://schemas.microsoft.com/office/drawing/2014/main" id="{AEA87182-4954-411F-8571-928C64ED33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">
                  <a:extLst>
                    <a:ext uri="{FF2B5EF4-FFF2-40B4-BE49-F238E27FC236}">
                      <a16:creationId xmlns:a16="http://schemas.microsoft.com/office/drawing/2014/main" id="{15C2ADE2-47B3-426E-A996-714BC1F2A3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762B440-98A3-4FF3-B8EF-55882EE3FFA9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BB21EBE-6686-4C74-A5D6-6000876FA694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132DBDE-BB57-4AD3-A71C-A26B07BC97C6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31C6C7E3-FF88-4EB0-876F-95A05CF46C95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E2ED7303-11DF-4E96-A911-12415E886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91D5678-3FB6-4A9A-B5BA-32EFF6941C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02EE01C-33F0-43B9-9C36-5D1022E37CE5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0" name="Freeform 5">
                <a:extLst>
                  <a:ext uri="{FF2B5EF4-FFF2-40B4-BE49-F238E27FC236}">
                    <a16:creationId xmlns:a16="http://schemas.microsoft.com/office/drawing/2014/main" id="{F31E50A8-E464-4050-8661-000CAC1E6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78F12F26-604D-45E5-9955-CDD0634F9D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52D274A-A5C8-48C3-87B6-0FC591AE55B2}"/>
              </a:ext>
            </a:extLst>
          </p:cNvPr>
          <p:cNvGrpSpPr/>
          <p:nvPr/>
        </p:nvGrpSpPr>
        <p:grpSpPr>
          <a:xfrm>
            <a:off x="8140889" y="3145041"/>
            <a:ext cx="311020" cy="311020"/>
            <a:chOff x="3090524" y="3299616"/>
            <a:chExt cx="311020" cy="311020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33C0E31D-E6E3-4FBF-B84F-38E942C17E6B}"/>
                </a:ext>
              </a:extLst>
            </p:cNvPr>
            <p:cNvSpPr/>
            <p:nvPr/>
          </p:nvSpPr>
          <p:spPr>
            <a:xfrm>
              <a:off x="3090524" y="3299616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96" name="Group 49">
              <a:extLst>
                <a:ext uri="{FF2B5EF4-FFF2-40B4-BE49-F238E27FC236}">
                  <a16:creationId xmlns:a16="http://schemas.microsoft.com/office/drawing/2014/main" id="{40C33B24-AC6A-438D-8954-DC3ECDC04FB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58781" y="3367873"/>
              <a:ext cx="174507" cy="174507"/>
              <a:chOff x="2669" y="1407"/>
              <a:chExt cx="421" cy="421"/>
            </a:xfrm>
          </p:grpSpPr>
          <p:sp>
            <p:nvSpPr>
              <p:cNvPr id="97" name="Freeform 50">
                <a:extLst>
                  <a:ext uri="{FF2B5EF4-FFF2-40B4-BE49-F238E27FC236}">
                    <a16:creationId xmlns:a16="http://schemas.microsoft.com/office/drawing/2014/main" id="{B2E9DC44-9747-4EC5-88AA-E01846ED5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1407"/>
                <a:ext cx="421" cy="421"/>
              </a:xfrm>
              <a:custGeom>
                <a:avLst/>
                <a:gdLst>
                  <a:gd name="T0" fmla="*/ 21 w 200"/>
                  <a:gd name="T1" fmla="*/ 163 h 200"/>
                  <a:gd name="T2" fmla="*/ 37 w 200"/>
                  <a:gd name="T3" fmla="*/ 179 h 200"/>
                  <a:gd name="T4" fmla="*/ 65 w 200"/>
                  <a:gd name="T5" fmla="*/ 165 h 200"/>
                  <a:gd name="T6" fmla="*/ 65 w 200"/>
                  <a:gd name="T7" fmla="*/ 165 h 200"/>
                  <a:gd name="T8" fmla="*/ 79 w 200"/>
                  <a:gd name="T9" fmla="*/ 171 h 200"/>
                  <a:gd name="T10" fmla="*/ 88 w 200"/>
                  <a:gd name="T11" fmla="*/ 200 h 200"/>
                  <a:gd name="T12" fmla="*/ 111 w 200"/>
                  <a:gd name="T13" fmla="*/ 200 h 200"/>
                  <a:gd name="T14" fmla="*/ 121 w 200"/>
                  <a:gd name="T15" fmla="*/ 171 h 200"/>
                  <a:gd name="T16" fmla="*/ 135 w 200"/>
                  <a:gd name="T17" fmla="*/ 165 h 200"/>
                  <a:gd name="T18" fmla="*/ 162 w 200"/>
                  <a:gd name="T19" fmla="*/ 179 h 200"/>
                  <a:gd name="T20" fmla="*/ 178 w 200"/>
                  <a:gd name="T21" fmla="*/ 163 h 200"/>
                  <a:gd name="T22" fmla="*/ 164 w 200"/>
                  <a:gd name="T23" fmla="*/ 135 h 200"/>
                  <a:gd name="T24" fmla="*/ 164 w 200"/>
                  <a:gd name="T25" fmla="*/ 135 h 200"/>
                  <a:gd name="T26" fmla="*/ 170 w 200"/>
                  <a:gd name="T27" fmla="*/ 121 h 200"/>
                  <a:gd name="T28" fmla="*/ 200 w 200"/>
                  <a:gd name="T29" fmla="*/ 112 h 200"/>
                  <a:gd name="T30" fmla="*/ 200 w 200"/>
                  <a:gd name="T31" fmla="*/ 89 h 200"/>
                  <a:gd name="T32" fmla="*/ 170 w 200"/>
                  <a:gd name="T33" fmla="*/ 79 h 200"/>
                  <a:gd name="T34" fmla="*/ 164 w 200"/>
                  <a:gd name="T35" fmla="*/ 65 h 200"/>
                  <a:gd name="T36" fmla="*/ 164 w 200"/>
                  <a:gd name="T37" fmla="*/ 65 h 200"/>
                  <a:gd name="T38" fmla="*/ 178 w 200"/>
                  <a:gd name="T39" fmla="*/ 38 h 200"/>
                  <a:gd name="T40" fmla="*/ 162 w 200"/>
                  <a:gd name="T41" fmla="*/ 21 h 200"/>
                  <a:gd name="T42" fmla="*/ 135 w 200"/>
                  <a:gd name="T43" fmla="*/ 36 h 200"/>
                  <a:gd name="T44" fmla="*/ 121 w 200"/>
                  <a:gd name="T45" fmla="*/ 30 h 200"/>
                  <a:gd name="T46" fmla="*/ 111 w 200"/>
                  <a:gd name="T47" fmla="*/ 0 h 200"/>
                  <a:gd name="T48" fmla="*/ 88 w 200"/>
                  <a:gd name="T49" fmla="*/ 0 h 200"/>
                  <a:gd name="T50" fmla="*/ 79 w 200"/>
                  <a:gd name="T51" fmla="*/ 30 h 200"/>
                  <a:gd name="T52" fmla="*/ 65 w 200"/>
                  <a:gd name="T53" fmla="*/ 35 h 200"/>
                  <a:gd name="T54" fmla="*/ 65 w 200"/>
                  <a:gd name="T55" fmla="*/ 35 h 200"/>
                  <a:gd name="T56" fmla="*/ 37 w 200"/>
                  <a:gd name="T57" fmla="*/ 21 h 200"/>
                  <a:gd name="T58" fmla="*/ 21 w 200"/>
                  <a:gd name="T59" fmla="*/ 38 h 200"/>
                  <a:gd name="T60" fmla="*/ 35 w 200"/>
                  <a:gd name="T61" fmla="*/ 65 h 200"/>
                  <a:gd name="T62" fmla="*/ 29 w 200"/>
                  <a:gd name="T63" fmla="*/ 79 h 200"/>
                  <a:gd name="T64" fmla="*/ 0 w 200"/>
                  <a:gd name="T65" fmla="*/ 89 h 200"/>
                  <a:gd name="T66" fmla="*/ 0 w 200"/>
                  <a:gd name="T67" fmla="*/ 112 h 200"/>
                  <a:gd name="T68" fmla="*/ 29 w 200"/>
                  <a:gd name="T69" fmla="*/ 121 h 200"/>
                  <a:gd name="T70" fmla="*/ 35 w 200"/>
                  <a:gd name="T71" fmla="*/ 135 h 200"/>
                  <a:gd name="T72" fmla="*/ 21 w 200"/>
                  <a:gd name="T73" fmla="*/ 16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0" h="200">
                    <a:moveTo>
                      <a:pt x="21" y="163"/>
                    </a:moveTo>
                    <a:cubicBezTo>
                      <a:pt x="37" y="179"/>
                      <a:pt x="37" y="179"/>
                      <a:pt x="37" y="179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9" y="167"/>
                      <a:pt x="74" y="169"/>
                      <a:pt x="79" y="171"/>
                    </a:cubicBezTo>
                    <a:cubicBezTo>
                      <a:pt x="88" y="200"/>
                      <a:pt x="88" y="200"/>
                      <a:pt x="88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21" y="171"/>
                      <a:pt x="121" y="171"/>
                      <a:pt x="121" y="171"/>
                    </a:cubicBezTo>
                    <a:cubicBezTo>
                      <a:pt x="125" y="169"/>
                      <a:pt x="130" y="167"/>
                      <a:pt x="135" y="165"/>
                    </a:cubicBezTo>
                    <a:cubicBezTo>
                      <a:pt x="162" y="179"/>
                      <a:pt x="162" y="179"/>
                      <a:pt x="162" y="179"/>
                    </a:cubicBezTo>
                    <a:cubicBezTo>
                      <a:pt x="178" y="163"/>
                      <a:pt x="178" y="163"/>
                      <a:pt x="178" y="163"/>
                    </a:cubicBezTo>
                    <a:cubicBezTo>
                      <a:pt x="164" y="135"/>
                      <a:pt x="164" y="135"/>
                      <a:pt x="164" y="135"/>
                    </a:cubicBezTo>
                    <a:cubicBezTo>
                      <a:pt x="164" y="135"/>
                      <a:pt x="164" y="135"/>
                      <a:pt x="164" y="135"/>
                    </a:cubicBezTo>
                    <a:cubicBezTo>
                      <a:pt x="167" y="131"/>
                      <a:pt x="169" y="126"/>
                      <a:pt x="170" y="121"/>
                    </a:cubicBezTo>
                    <a:cubicBezTo>
                      <a:pt x="200" y="112"/>
                      <a:pt x="200" y="112"/>
                      <a:pt x="200" y="112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170" y="79"/>
                      <a:pt x="170" y="79"/>
                      <a:pt x="170" y="79"/>
                    </a:cubicBezTo>
                    <a:cubicBezTo>
                      <a:pt x="169" y="74"/>
                      <a:pt x="167" y="70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78" y="38"/>
                      <a:pt x="178" y="38"/>
                      <a:pt x="178" y="38"/>
                    </a:cubicBezTo>
                    <a:cubicBezTo>
                      <a:pt x="162" y="21"/>
                      <a:pt x="162" y="21"/>
                      <a:pt x="162" y="21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0" y="33"/>
                      <a:pt x="125" y="31"/>
                      <a:pt x="121" y="3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4" y="31"/>
                      <a:pt x="69" y="33"/>
                      <a:pt x="65" y="35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3" y="70"/>
                      <a:pt x="31" y="74"/>
                      <a:pt x="29" y="7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29" y="121"/>
                      <a:pt x="29" y="121"/>
                      <a:pt x="29" y="121"/>
                    </a:cubicBezTo>
                    <a:cubicBezTo>
                      <a:pt x="31" y="126"/>
                      <a:pt x="33" y="131"/>
                      <a:pt x="35" y="135"/>
                    </a:cubicBezTo>
                    <a:lnTo>
                      <a:pt x="21" y="163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98" name="Freeform 51">
                <a:extLst>
                  <a:ext uri="{FF2B5EF4-FFF2-40B4-BE49-F238E27FC236}">
                    <a16:creationId xmlns:a16="http://schemas.microsoft.com/office/drawing/2014/main" id="{48F4EEB0-8D53-4083-BC04-6632082A2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508"/>
                <a:ext cx="216" cy="219"/>
              </a:xfrm>
              <a:custGeom>
                <a:avLst/>
                <a:gdLst>
                  <a:gd name="T0" fmla="*/ 18 w 103"/>
                  <a:gd name="T1" fmla="*/ 85 h 104"/>
                  <a:gd name="T2" fmla="*/ 18 w 103"/>
                  <a:gd name="T3" fmla="*/ 19 h 104"/>
                  <a:gd name="T4" fmla="*/ 85 w 103"/>
                  <a:gd name="T5" fmla="*/ 19 h 104"/>
                  <a:gd name="T6" fmla="*/ 85 w 103"/>
                  <a:gd name="T7" fmla="*/ 85 h 104"/>
                  <a:gd name="T8" fmla="*/ 18 w 103"/>
                  <a:gd name="T9" fmla="*/ 8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4">
                    <a:moveTo>
                      <a:pt x="18" y="85"/>
                    </a:moveTo>
                    <a:cubicBezTo>
                      <a:pt x="0" y="67"/>
                      <a:pt x="0" y="37"/>
                      <a:pt x="18" y="19"/>
                    </a:cubicBezTo>
                    <a:cubicBezTo>
                      <a:pt x="37" y="0"/>
                      <a:pt x="67" y="0"/>
                      <a:pt x="85" y="19"/>
                    </a:cubicBezTo>
                    <a:cubicBezTo>
                      <a:pt x="103" y="37"/>
                      <a:pt x="103" y="67"/>
                      <a:pt x="85" y="85"/>
                    </a:cubicBezTo>
                    <a:cubicBezTo>
                      <a:pt x="67" y="104"/>
                      <a:pt x="37" y="104"/>
                      <a:pt x="18" y="85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1AF2765-3408-044F-B862-F219428FF8B7}"/>
              </a:ext>
            </a:extLst>
          </p:cNvPr>
          <p:cNvSpPr/>
          <p:nvPr/>
        </p:nvSpPr>
        <p:spPr>
          <a:xfrm>
            <a:off x="646169" y="2070309"/>
            <a:ext cx="1491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product</a:t>
            </a:r>
          </a:p>
        </p:txBody>
      </p:sp>
    </p:spTree>
    <p:extLst>
      <p:ext uri="{BB962C8B-B14F-4D97-AF65-F5344CB8AC3E}">
        <p14:creationId xmlns:p14="http://schemas.microsoft.com/office/powerpoint/2010/main" val="2833593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23 L 0.00139 0.2429 L -0.61285 0.2429 L -0.61285 0.18796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38" y="120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Customers ask “Run this for me”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376094" y="4212681"/>
            <a:ext cx="5597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12CCDA-756A-4FAF-B346-654DF5335DC8}"/>
              </a:ext>
            </a:extLst>
          </p:cNvPr>
          <p:cNvSpPr/>
          <p:nvPr/>
        </p:nvSpPr>
        <p:spPr>
          <a:xfrm>
            <a:off x="7063008" y="2126196"/>
            <a:ext cx="14993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Provides easy-to-use low cost service based on project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9192D16-957B-4E30-83FB-FC16BF6FDCF6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5F94C3A-9E5A-4C85-9651-FCA067E96C5B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0" name="Group 4">
                <a:extLst>
                  <a:ext uri="{FF2B5EF4-FFF2-40B4-BE49-F238E27FC236}">
                    <a16:creationId xmlns:a16="http://schemas.microsoft.com/office/drawing/2014/main" id="{2221F34F-A6C4-402A-90AC-FBC1F6F7E87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DEC03FA9-A28A-42A5-A310-94E2E7BC4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DEB4BCC8-391D-4AF6-A5A9-913A5010DF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4">
                <a:extLst>
                  <a:ext uri="{FF2B5EF4-FFF2-40B4-BE49-F238E27FC236}">
                    <a16:creationId xmlns:a16="http://schemas.microsoft.com/office/drawing/2014/main" id="{D104217F-0E14-4679-936A-E270A757D1B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ABE5DF63-601B-4B79-B7CD-E75FDDF074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176941F1-BA47-4741-AAB5-A58BB55B50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0A29BF49-8E01-48FC-9701-37805340AE0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0E835E85-CDE5-4FF5-9126-64FA79FC52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623DEBE2-A389-4513-BB09-C7E6DBF136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9A2919E4-4886-401E-94F6-CC2E59B2845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178C5027-44A5-4C2B-B1D4-320D433822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810D0DBA-97BD-4F85-A4A7-5EE6EF8E02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E50111BE-2E84-4FCC-9505-D8A393B341B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D3F1C153-5A7E-415F-9F00-AF51382D08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D8F2A9E7-60CC-421C-BDED-A0F517381F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DA7D0D2D-0AF8-4291-A5AB-BB39764B748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A02E5A42-1B65-43AA-AE57-56DBC63A8C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EB1BF9C1-F7EF-47D3-B4DD-20F1E38FF2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893535DF-2A62-460C-B53F-02ACD82E516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2" name="Oval 5">
                  <a:extLst>
                    <a:ext uri="{FF2B5EF4-FFF2-40B4-BE49-F238E27FC236}">
                      <a16:creationId xmlns:a16="http://schemas.microsoft.com/office/drawing/2014/main" id="{97388C42-A685-41EF-854A-1AEDB66F52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">
                  <a:extLst>
                    <a:ext uri="{FF2B5EF4-FFF2-40B4-BE49-F238E27FC236}">
                      <a16:creationId xmlns:a16="http://schemas.microsoft.com/office/drawing/2014/main" id="{6589B63E-CB66-4B94-B3FC-1B482D4222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1B919AF-3146-4FDF-AD20-B8525FC3EED4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1D3B200-7BCB-4F13-9A12-64F4C728FF22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5E26E6-881C-41E0-9031-5B4A836D406C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C8A955F-53D1-48CE-98BB-8455AF28B564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8355B886-C075-4CF6-87F8-A6B899C8F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E5E694AD-9B92-44C8-B5D6-B0CB60F4E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7869D3E9-F336-49C7-9135-D6D9CDEA5752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0" name="Freeform 5">
                <a:extLst>
                  <a:ext uri="{FF2B5EF4-FFF2-40B4-BE49-F238E27FC236}">
                    <a16:creationId xmlns:a16="http://schemas.microsoft.com/office/drawing/2014/main" id="{93D6E90B-E3EE-4A4C-94C8-AEE0C28CB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881CE7B-54C2-4E09-A1BC-003B1F7880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0ECAA246-C6E8-8E40-8F69-11272C0C7AF9}"/>
              </a:ext>
            </a:extLst>
          </p:cNvPr>
          <p:cNvSpPr/>
          <p:nvPr/>
        </p:nvSpPr>
        <p:spPr>
          <a:xfrm>
            <a:off x="646169" y="2070309"/>
            <a:ext cx="1491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product</a:t>
            </a:r>
          </a:p>
        </p:txBody>
      </p:sp>
    </p:spTree>
    <p:extLst>
      <p:ext uri="{BB962C8B-B14F-4D97-AF65-F5344CB8AC3E}">
        <p14:creationId xmlns:p14="http://schemas.microsoft.com/office/powerpoint/2010/main" val="824208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>
            <a:extLst>
              <a:ext uri="{FF2B5EF4-FFF2-40B4-BE49-F238E27FC236}">
                <a16:creationId xmlns:a16="http://schemas.microsoft.com/office/drawing/2014/main" id="{4814CBFF-4080-4B8A-8ED1-551C75EA70D6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Enterprise Pricing vs. Cloud Service Pricing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265E04C-C8B6-4457-BAD3-E4C950DD6DC8}"/>
              </a:ext>
            </a:extLst>
          </p:cNvPr>
          <p:cNvGrpSpPr/>
          <p:nvPr/>
        </p:nvGrpSpPr>
        <p:grpSpPr>
          <a:xfrm>
            <a:off x="617192" y="1637746"/>
            <a:ext cx="1549543" cy="1388347"/>
            <a:chOff x="617192" y="1609171"/>
            <a:chExt cx="1549543" cy="138834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79B4B5-E3F3-455A-AF5A-06EAF2D2C0CC}"/>
                </a:ext>
              </a:extLst>
            </p:cNvPr>
            <p:cNvSpPr/>
            <p:nvPr/>
          </p:nvSpPr>
          <p:spPr>
            <a:xfrm>
              <a:off x="617192" y="1609171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4E5D41-1442-4E11-BA18-9BAC9D4AFA2E}"/>
                </a:ext>
              </a:extLst>
            </p:cNvPr>
            <p:cNvSpPr/>
            <p:nvPr/>
          </p:nvSpPr>
          <p:spPr>
            <a:xfrm>
              <a:off x="617192" y="1909435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9C9AD1D-F58E-4B35-9D05-941DDDEFED63}"/>
                </a:ext>
              </a:extLst>
            </p:cNvPr>
            <p:cNvSpPr/>
            <p:nvPr/>
          </p:nvSpPr>
          <p:spPr>
            <a:xfrm>
              <a:off x="617192" y="2209699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F44931-61D8-411B-BFD2-732ADDF18055}"/>
                </a:ext>
              </a:extLst>
            </p:cNvPr>
            <p:cNvSpPr/>
            <p:nvPr/>
          </p:nvSpPr>
          <p:spPr>
            <a:xfrm>
              <a:off x="617192" y="2509963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B6E77E1-9D38-4365-B4C5-B87F0E73DDC6}"/>
                </a:ext>
              </a:extLst>
            </p:cNvPr>
            <p:cNvSpPr/>
            <p:nvPr/>
          </p:nvSpPr>
          <p:spPr>
            <a:xfrm>
              <a:off x="617192" y="2810227"/>
              <a:ext cx="1549543" cy="187291"/>
            </a:xfrm>
            <a:prstGeom prst="rect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D226AEA-03E5-4C06-83F5-826513A8C737}"/>
              </a:ext>
            </a:extLst>
          </p:cNvPr>
          <p:cNvSpPr/>
          <p:nvPr/>
        </p:nvSpPr>
        <p:spPr>
          <a:xfrm>
            <a:off x="5667306" y="1324117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Enterprise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Pricing?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297963-3E99-4390-BE75-27E871ECD410}"/>
              </a:ext>
            </a:extLst>
          </p:cNvPr>
          <p:cNvCxnSpPr/>
          <p:nvPr/>
        </p:nvCxnSpPr>
        <p:spPr>
          <a:xfrm>
            <a:off x="5543550" y="1871248"/>
            <a:ext cx="1311912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C2EF369-50EF-4EF2-B324-0B3B0BA0D40E}"/>
              </a:ext>
            </a:extLst>
          </p:cNvPr>
          <p:cNvCxnSpPr>
            <a:cxnSpLocks/>
          </p:cNvCxnSpPr>
          <p:nvPr/>
        </p:nvCxnSpPr>
        <p:spPr>
          <a:xfrm flipH="1">
            <a:off x="2339303" y="1871248"/>
            <a:ext cx="1308773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376096" y="4212681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12CCDA-756A-4FAF-B346-654DF5335DC8}"/>
              </a:ext>
            </a:extLst>
          </p:cNvPr>
          <p:cNvSpPr/>
          <p:nvPr/>
        </p:nvSpPr>
        <p:spPr>
          <a:xfrm>
            <a:off x="7063008" y="2126196"/>
            <a:ext cx="14993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Easy-to-use low cost service using base OSS project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2114B59-BD0B-4B97-A4CE-FEC4BB061A3A}"/>
              </a:ext>
            </a:extLst>
          </p:cNvPr>
          <p:cNvSpPr/>
          <p:nvPr/>
        </p:nvSpPr>
        <p:spPr>
          <a:xfrm>
            <a:off x="380386" y="1049896"/>
            <a:ext cx="2023155" cy="2253249"/>
          </a:xfrm>
          <a:custGeom>
            <a:avLst/>
            <a:gdLst>
              <a:gd name="connsiteX0" fmla="*/ 112779 w 2023155"/>
              <a:gd name="connsiteY0" fmla="*/ 0 h 2253249"/>
              <a:gd name="connsiteX1" fmla="*/ 1910377 w 2023155"/>
              <a:gd name="connsiteY1" fmla="*/ 0 h 2253249"/>
              <a:gd name="connsiteX2" fmla="*/ 1910377 w 2023155"/>
              <a:gd name="connsiteY2" fmla="*/ 1971507 h 2253249"/>
              <a:gd name="connsiteX3" fmla="*/ 2023155 w 2023155"/>
              <a:gd name="connsiteY3" fmla="*/ 1971507 h 2253249"/>
              <a:gd name="connsiteX4" fmla="*/ 2023155 w 2023155"/>
              <a:gd name="connsiteY4" fmla="*/ 2253249 h 2253249"/>
              <a:gd name="connsiteX5" fmla="*/ 0 w 2023155"/>
              <a:gd name="connsiteY5" fmla="*/ 2253249 h 2253249"/>
              <a:gd name="connsiteX6" fmla="*/ 0 w 2023155"/>
              <a:gd name="connsiteY6" fmla="*/ 1971507 h 2253249"/>
              <a:gd name="connsiteX7" fmla="*/ 112779 w 2023155"/>
              <a:gd name="connsiteY7" fmla="*/ 1971507 h 22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55" h="2253249">
                <a:moveTo>
                  <a:pt x="112779" y="0"/>
                </a:moveTo>
                <a:lnTo>
                  <a:pt x="1910377" y="0"/>
                </a:lnTo>
                <a:lnTo>
                  <a:pt x="1910377" y="1971507"/>
                </a:lnTo>
                <a:lnTo>
                  <a:pt x="2023155" y="1971507"/>
                </a:lnTo>
                <a:lnTo>
                  <a:pt x="2023155" y="2253249"/>
                </a:lnTo>
                <a:lnTo>
                  <a:pt x="0" y="2253249"/>
                </a:lnTo>
                <a:lnTo>
                  <a:pt x="0" y="1971507"/>
                </a:lnTo>
                <a:lnTo>
                  <a:pt x="112779" y="1971507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D64372-013E-4071-951C-5649D78A60CD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AF97A4C-C11B-41C0-9906-E42781A4C64C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BFA021DE-302B-44C3-967D-7AE3626A4F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6" name="Oval 5">
                  <a:extLst>
                    <a:ext uri="{FF2B5EF4-FFF2-40B4-BE49-F238E27FC236}">
                      <a16:creationId xmlns:a16="http://schemas.microsoft.com/office/drawing/2014/main" id="{FF4CB8BD-D550-4890-B69D-0FB4678CD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6">
                  <a:extLst>
                    <a:ext uri="{FF2B5EF4-FFF2-40B4-BE49-F238E27FC236}">
                      <a16:creationId xmlns:a16="http://schemas.microsoft.com/office/drawing/2014/main" id="{57747A2B-7AB3-421B-89C3-2E7877678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F0DCDF3B-3956-4AE5-AB1F-B81EEEBD785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EFF84061-A298-4515-9CAA-6DAC98E32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88BBDBAD-581D-415B-8D0F-CF4438D246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617AB9A6-36A8-45D9-83F6-5A3035222BD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395C1E23-0434-4346-BBF2-EDD2C6249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D403E9BD-8400-4E1C-9D1A-068E43816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DC770C3C-803D-484D-B421-B0DF81206FA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B5A5BE38-2E73-4307-BF79-A66E95311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F05E892E-D28B-4550-8971-28FCB051A8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5924FDEB-B6E7-4DAE-90EE-7E790174EA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AAD8430F-2739-44D7-B54E-6EF2059246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54A06471-0DAC-42D8-811F-F55DA8C1B2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4">
                <a:extLst>
                  <a:ext uri="{FF2B5EF4-FFF2-40B4-BE49-F238E27FC236}">
                    <a16:creationId xmlns:a16="http://schemas.microsoft.com/office/drawing/2014/main" id="{C3475936-E292-4383-90F3-1E410BDD92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66517CF2-6419-43DD-82AE-675F47A1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C0538331-1D18-4E91-A52D-7BA1D2DC0F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">
                <a:extLst>
                  <a:ext uri="{FF2B5EF4-FFF2-40B4-BE49-F238E27FC236}">
                    <a16:creationId xmlns:a16="http://schemas.microsoft.com/office/drawing/2014/main" id="{513B7B53-57D0-48B8-809A-FA6438766D7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626EE183-4661-4F9C-AF80-3CE407C6C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C7959A0F-A0D5-4B74-BE71-FA1B821BA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D9F6BC-AD19-41DF-90BC-9F08D15FEF1A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A7D3581-DB22-4BA1-83B8-ECA645598217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C3B39F5-F56B-4CE3-BA26-42125E626EB4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2366FAA0-D9B6-4DA7-94F8-EC63256BA844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E51B07D4-FF5C-498F-93FF-3119F924D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477434E-9AE6-4B6D-BA67-85F5C230E2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2E2820B-F051-4CFA-B0CD-ECE2F3235DC7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18610444-295F-4148-B919-07672F2EB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6A0AB81-CE3D-4F37-B24B-79D7C9B480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7F11D61-6B7F-463D-9B76-7872759EAC25}"/>
              </a:ext>
            </a:extLst>
          </p:cNvPr>
          <p:cNvGrpSpPr/>
          <p:nvPr/>
        </p:nvGrpSpPr>
        <p:grpSpPr>
          <a:xfrm>
            <a:off x="5321545" y="1713966"/>
            <a:ext cx="311020" cy="311020"/>
            <a:chOff x="3090524" y="3733023"/>
            <a:chExt cx="311020" cy="311020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E4F4C4B-BAB6-4077-84CC-52745B020B1E}"/>
                </a:ext>
              </a:extLst>
            </p:cNvPr>
            <p:cNvSpPr/>
            <p:nvPr/>
          </p:nvSpPr>
          <p:spPr>
            <a:xfrm>
              <a:off x="3090524" y="3733023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46065DC-FD70-4F71-8D94-A04EBF718962}"/>
                </a:ext>
              </a:extLst>
            </p:cNvPr>
            <p:cNvGrpSpPr/>
            <p:nvPr/>
          </p:nvGrpSpPr>
          <p:grpSpPr>
            <a:xfrm>
              <a:off x="3195242" y="3802125"/>
              <a:ext cx="101584" cy="172817"/>
              <a:chOff x="5592705" y="2881745"/>
              <a:chExt cx="330113" cy="561596"/>
            </a:xfrm>
          </p:grpSpPr>
          <p:sp>
            <p:nvSpPr>
              <p:cNvPr id="99" name="Freeform 5">
                <a:extLst>
                  <a:ext uri="{FF2B5EF4-FFF2-40B4-BE49-F238E27FC236}">
                    <a16:creationId xmlns:a16="http://schemas.microsoft.com/office/drawing/2014/main" id="{616EE737-3ED6-4396-AD91-432D56B9A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D38633D5-07FD-4D14-8CE4-D8D190198E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4A15F01-86B5-B34B-9EDF-06B471A91CCE}"/>
              </a:ext>
            </a:extLst>
          </p:cNvPr>
          <p:cNvSpPr/>
          <p:nvPr/>
        </p:nvSpPr>
        <p:spPr>
          <a:xfrm>
            <a:off x="646169" y="2070309"/>
            <a:ext cx="1491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product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5CF6D00-88F4-41B8-BD8A-2D2C55F0D7D3}"/>
              </a:ext>
            </a:extLst>
          </p:cNvPr>
          <p:cNvSpPr/>
          <p:nvPr/>
        </p:nvSpPr>
        <p:spPr>
          <a:xfrm>
            <a:off x="2508054" y="1324117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Enterprise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2741410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46914E-7 L 0.19792 -2.46914E-7 " pathEditMode="relative" rAng="0" ptsTypes="AA">
                                      <p:cBhvr>
                                        <p:cTn id="12" dur="1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36700" y="1946275"/>
            <a:ext cx="6070600" cy="1250950"/>
          </a:xfrm>
        </p:spPr>
        <p:txBody>
          <a:bodyPr/>
          <a:lstStyle/>
          <a:p>
            <a:pPr algn="ctr"/>
            <a:r>
              <a:rPr lang="en-US" b="1" dirty="0"/>
              <a:t>The market for open source</a:t>
            </a:r>
          </a:p>
        </p:txBody>
      </p:sp>
    </p:spTree>
    <p:extLst>
      <p:ext uri="{BB962C8B-B14F-4D97-AF65-F5344CB8AC3E}">
        <p14:creationId xmlns:p14="http://schemas.microsoft.com/office/powerpoint/2010/main" val="152213671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376096" y="4212681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12CCDA-756A-4FAF-B346-654DF5335DC8}"/>
              </a:ext>
            </a:extLst>
          </p:cNvPr>
          <p:cNvSpPr/>
          <p:nvPr/>
        </p:nvSpPr>
        <p:spPr>
          <a:xfrm>
            <a:off x="7063008" y="2362528"/>
            <a:ext cx="14993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service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D64372-013E-4071-951C-5649D78A60CD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AF97A4C-C11B-41C0-9906-E42781A4C64C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BFA021DE-302B-44C3-967D-7AE3626A4F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6" name="Oval 5">
                  <a:extLst>
                    <a:ext uri="{FF2B5EF4-FFF2-40B4-BE49-F238E27FC236}">
                      <a16:creationId xmlns:a16="http://schemas.microsoft.com/office/drawing/2014/main" id="{FF4CB8BD-D550-4890-B69D-0FB4678CD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6">
                  <a:extLst>
                    <a:ext uri="{FF2B5EF4-FFF2-40B4-BE49-F238E27FC236}">
                      <a16:creationId xmlns:a16="http://schemas.microsoft.com/office/drawing/2014/main" id="{57747A2B-7AB3-421B-89C3-2E7877678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F0DCDF3B-3956-4AE5-AB1F-B81EEEBD785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EFF84061-A298-4515-9CAA-6DAC98E32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88BBDBAD-581D-415B-8D0F-CF4438D246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617AB9A6-36A8-45D9-83F6-5A3035222BD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395C1E23-0434-4346-BBF2-EDD2C6249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D403E9BD-8400-4E1C-9D1A-068E43816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DC770C3C-803D-484D-B421-B0DF81206FA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B5A5BE38-2E73-4307-BF79-A66E95311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F05E892E-D28B-4550-8971-28FCB051A8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5924FDEB-B6E7-4DAE-90EE-7E790174EA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AAD8430F-2739-44D7-B54E-6EF2059246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54A06471-0DAC-42D8-811F-F55DA8C1B2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4">
                <a:extLst>
                  <a:ext uri="{FF2B5EF4-FFF2-40B4-BE49-F238E27FC236}">
                    <a16:creationId xmlns:a16="http://schemas.microsoft.com/office/drawing/2014/main" id="{C3475936-E292-4383-90F3-1E410BDD92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66517CF2-6419-43DD-82AE-675F47A1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C0538331-1D18-4E91-A52D-7BA1D2DC0F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">
                <a:extLst>
                  <a:ext uri="{FF2B5EF4-FFF2-40B4-BE49-F238E27FC236}">
                    <a16:creationId xmlns:a16="http://schemas.microsoft.com/office/drawing/2014/main" id="{513B7B53-57D0-48B8-809A-FA6438766D7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626EE183-4661-4F9C-AF80-3CE407C6C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C7959A0F-A0D5-4B74-BE71-FA1B821BA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D9F6BC-AD19-41DF-90BC-9F08D15FEF1A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A7D3581-DB22-4BA1-83B8-ECA645598217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C3B39F5-F56B-4CE3-BA26-42125E626EB4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2366FAA0-D9B6-4DA7-94F8-EC63256BA844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E51B07D4-FF5C-498F-93FF-3119F924D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477434E-9AE6-4B6D-BA67-85F5C230E2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2E2820B-F051-4CFA-B0CD-ECE2F3235DC7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18610444-295F-4148-B919-07672F2EB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6A0AB81-CE3D-4F37-B24B-79D7C9B480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C79A6475-60BD-455E-A727-58863D21177A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Transition to running a low cost cloud service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6C23F65-6653-427E-8878-BA12187E4E0E}"/>
              </a:ext>
            </a:extLst>
          </p:cNvPr>
          <p:cNvSpPr/>
          <p:nvPr/>
        </p:nvSpPr>
        <p:spPr>
          <a:xfrm>
            <a:off x="5543550" y="868941"/>
            <a:ext cx="1256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Learn to build and operate a cloud service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ED4AAD2-AA73-4491-8A83-E5DBE3D593FF}"/>
              </a:ext>
            </a:extLst>
          </p:cNvPr>
          <p:cNvCxnSpPr/>
          <p:nvPr/>
        </p:nvCxnSpPr>
        <p:spPr>
          <a:xfrm>
            <a:off x="5543550" y="1871248"/>
            <a:ext cx="1311912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FEA56D7-327F-4183-BAFD-DD4F9AF3FC52}"/>
              </a:ext>
            </a:extLst>
          </p:cNvPr>
          <p:cNvGrpSpPr/>
          <p:nvPr/>
        </p:nvGrpSpPr>
        <p:grpSpPr>
          <a:xfrm>
            <a:off x="5336937" y="1718978"/>
            <a:ext cx="311020" cy="311020"/>
            <a:chOff x="3090524" y="4166430"/>
            <a:chExt cx="311020" cy="31102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4C772C9-E391-4AF9-994F-34ACD6524242}"/>
                </a:ext>
              </a:extLst>
            </p:cNvPr>
            <p:cNvSpPr/>
            <p:nvPr/>
          </p:nvSpPr>
          <p:spPr>
            <a:xfrm>
              <a:off x="3090524" y="4166430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101" name="Freeform 89">
              <a:extLst>
                <a:ext uri="{FF2B5EF4-FFF2-40B4-BE49-F238E27FC236}">
                  <a16:creationId xmlns:a16="http://schemas.microsoft.com/office/drawing/2014/main" id="{8B29E75A-ECAA-4716-A318-CAC32163F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127" y="4263559"/>
              <a:ext cx="171815" cy="116763"/>
            </a:xfrm>
            <a:custGeom>
              <a:avLst/>
              <a:gdLst>
                <a:gd name="T0" fmla="*/ 71 w 507"/>
                <a:gd name="T1" fmla="*/ 159 h 343"/>
                <a:gd name="T2" fmla="*/ 69 w 507"/>
                <a:gd name="T3" fmla="*/ 143 h 343"/>
                <a:gd name="T4" fmla="*/ 145 w 507"/>
                <a:gd name="T5" fmla="*/ 24 h 343"/>
                <a:gd name="T6" fmla="*/ 289 w 507"/>
                <a:gd name="T7" fmla="*/ 53 h 343"/>
                <a:gd name="T8" fmla="*/ 325 w 507"/>
                <a:gd name="T9" fmla="*/ 111 h 343"/>
                <a:gd name="T10" fmla="*/ 325 w 507"/>
                <a:gd name="T11" fmla="*/ 111 h 343"/>
                <a:gd name="T12" fmla="*/ 425 w 507"/>
                <a:gd name="T13" fmla="*/ 156 h 343"/>
                <a:gd name="T14" fmla="*/ 425 w 507"/>
                <a:gd name="T15" fmla="*/ 157 h 343"/>
                <a:gd name="T16" fmla="*/ 507 w 507"/>
                <a:gd name="T17" fmla="*/ 250 h 343"/>
                <a:gd name="T18" fmla="*/ 422 w 507"/>
                <a:gd name="T19" fmla="*/ 343 h 343"/>
                <a:gd name="T20" fmla="*/ 83 w 507"/>
                <a:gd name="T21" fmla="*/ 342 h 343"/>
                <a:gd name="T22" fmla="*/ 45 w 507"/>
                <a:gd name="T23" fmla="*/ 334 h 343"/>
                <a:gd name="T24" fmla="*/ 0 w 507"/>
                <a:gd name="T25" fmla="*/ 249 h 343"/>
                <a:gd name="T26" fmla="*/ 71 w 507"/>
                <a:gd name="T27" fmla="*/ 15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7" h="343">
                  <a:moveTo>
                    <a:pt x="71" y="159"/>
                  </a:moveTo>
                  <a:cubicBezTo>
                    <a:pt x="71" y="154"/>
                    <a:pt x="69" y="148"/>
                    <a:pt x="69" y="143"/>
                  </a:cubicBezTo>
                  <a:cubicBezTo>
                    <a:pt x="69" y="97"/>
                    <a:pt x="100" y="43"/>
                    <a:pt x="145" y="24"/>
                  </a:cubicBezTo>
                  <a:cubicBezTo>
                    <a:pt x="202" y="0"/>
                    <a:pt x="255" y="18"/>
                    <a:pt x="289" y="53"/>
                  </a:cubicBezTo>
                  <a:cubicBezTo>
                    <a:pt x="305" y="69"/>
                    <a:pt x="317" y="89"/>
                    <a:pt x="325" y="111"/>
                  </a:cubicBezTo>
                  <a:cubicBezTo>
                    <a:pt x="325" y="111"/>
                    <a:pt x="325" y="111"/>
                    <a:pt x="325" y="111"/>
                  </a:cubicBezTo>
                  <a:cubicBezTo>
                    <a:pt x="354" y="72"/>
                    <a:pt x="431" y="88"/>
                    <a:pt x="425" y="156"/>
                  </a:cubicBezTo>
                  <a:cubicBezTo>
                    <a:pt x="425" y="157"/>
                    <a:pt x="425" y="157"/>
                    <a:pt x="425" y="157"/>
                  </a:cubicBezTo>
                  <a:cubicBezTo>
                    <a:pt x="454" y="162"/>
                    <a:pt x="507" y="183"/>
                    <a:pt x="507" y="250"/>
                  </a:cubicBezTo>
                  <a:cubicBezTo>
                    <a:pt x="507" y="335"/>
                    <a:pt x="422" y="343"/>
                    <a:pt x="422" y="343"/>
                  </a:cubicBezTo>
                  <a:cubicBezTo>
                    <a:pt x="83" y="342"/>
                    <a:pt x="83" y="342"/>
                    <a:pt x="83" y="342"/>
                  </a:cubicBezTo>
                  <a:cubicBezTo>
                    <a:pt x="73" y="342"/>
                    <a:pt x="53" y="340"/>
                    <a:pt x="45" y="334"/>
                  </a:cubicBezTo>
                  <a:cubicBezTo>
                    <a:pt x="27" y="323"/>
                    <a:pt x="0" y="297"/>
                    <a:pt x="0" y="249"/>
                  </a:cubicBezTo>
                  <a:cubicBezTo>
                    <a:pt x="0" y="192"/>
                    <a:pt x="32" y="167"/>
                    <a:pt x="71" y="159"/>
                  </a:cubicBezTo>
                  <a:close/>
                </a:path>
              </a:pathLst>
            </a:cu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4142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46914E-7 L 0.19792 -2.46914E-7 " pathEditMode="relative" rAng="0" ptsTypes="AA">
                                      <p:cBhvr>
                                        <p:cTn id="12" dur="1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D226AEA-03E5-4C06-83F5-826513A8C737}"/>
              </a:ext>
            </a:extLst>
          </p:cNvPr>
          <p:cNvSpPr/>
          <p:nvPr/>
        </p:nvSpPr>
        <p:spPr>
          <a:xfrm>
            <a:off x="5543550" y="868941"/>
            <a:ext cx="1256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Learn to build and operate a cloud service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297963-3E99-4390-BE75-27E871ECD410}"/>
              </a:ext>
            </a:extLst>
          </p:cNvPr>
          <p:cNvCxnSpPr/>
          <p:nvPr/>
        </p:nvCxnSpPr>
        <p:spPr>
          <a:xfrm>
            <a:off x="5543550" y="1871248"/>
            <a:ext cx="1311912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6C2A8C-FB14-42C1-8F4C-A080B341815A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E135B-1B99-4A91-B909-CCB7D3D47E02}"/>
              </a:ext>
            </a:extLst>
          </p:cNvPr>
          <p:cNvSpPr/>
          <p:nvPr/>
        </p:nvSpPr>
        <p:spPr>
          <a:xfrm>
            <a:off x="3268900" y="3313102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ECA4EE-A3B9-4881-BAAA-C79C711B34A5}"/>
              </a:ext>
            </a:extLst>
          </p:cNvPr>
          <p:cNvSpPr/>
          <p:nvPr/>
        </p:nvSpPr>
        <p:spPr>
          <a:xfrm>
            <a:off x="4093967" y="3672274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BD6BF6-5DE0-4648-8CD6-6A55DE483819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376096" y="4212681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OPEN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</a:t>
              </a:r>
              <a:b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4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299132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D64372-013E-4071-951C-5649D78A60CD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AF97A4C-C11B-41C0-9906-E42781A4C64C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BFA021DE-302B-44C3-967D-7AE3626A4F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6" name="Oval 5">
                  <a:extLst>
                    <a:ext uri="{FF2B5EF4-FFF2-40B4-BE49-F238E27FC236}">
                      <a16:creationId xmlns:a16="http://schemas.microsoft.com/office/drawing/2014/main" id="{FF4CB8BD-D550-4890-B69D-0FB4678CD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6">
                  <a:extLst>
                    <a:ext uri="{FF2B5EF4-FFF2-40B4-BE49-F238E27FC236}">
                      <a16:creationId xmlns:a16="http://schemas.microsoft.com/office/drawing/2014/main" id="{57747A2B-7AB3-421B-89C3-2E7877678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F0DCDF3B-3956-4AE5-AB1F-B81EEEBD785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EFF84061-A298-4515-9CAA-6DAC98E32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88BBDBAD-581D-415B-8D0F-CF4438D246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617AB9A6-36A8-45D9-83F6-5A3035222BD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395C1E23-0434-4346-BBF2-EDD2C6249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D403E9BD-8400-4E1C-9D1A-068E43816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DC770C3C-803D-484D-B421-B0DF81206FA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B5A5BE38-2E73-4307-BF79-A66E95311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F05E892E-D28B-4550-8971-28FCB051A8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5924FDEB-B6E7-4DAE-90EE-7E790174EA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AAD8430F-2739-44D7-B54E-6EF2059246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54A06471-0DAC-42D8-811F-F55DA8C1B2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4">
                <a:extLst>
                  <a:ext uri="{FF2B5EF4-FFF2-40B4-BE49-F238E27FC236}">
                    <a16:creationId xmlns:a16="http://schemas.microsoft.com/office/drawing/2014/main" id="{C3475936-E292-4383-90F3-1E410BDD92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66517CF2-6419-43DD-82AE-675F47A1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C0538331-1D18-4E91-A52D-7BA1D2DC0F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">
                <a:extLst>
                  <a:ext uri="{FF2B5EF4-FFF2-40B4-BE49-F238E27FC236}">
                    <a16:creationId xmlns:a16="http://schemas.microsoft.com/office/drawing/2014/main" id="{513B7B53-57D0-48B8-809A-FA6438766D7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626EE183-4661-4F9C-AF80-3CE407C6C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C7959A0F-A0D5-4B74-BE71-FA1B821BA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D9F6BC-AD19-41DF-90BC-9F08D15FEF1A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A7D3581-DB22-4BA1-83B8-ECA645598217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C3B39F5-F56B-4CE3-BA26-42125E626EB4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2366FAA0-D9B6-4DA7-94F8-EC63256BA844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E51B07D4-FF5C-498F-93FF-3119F924D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477434E-9AE6-4B6D-BA67-85F5C230E2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2E2820B-F051-4CFA-B0CD-ECE2F3235DC7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18610444-295F-4148-B919-07672F2EB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6A0AB81-CE3D-4F37-B24B-79D7C9B480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F5C088B-0F26-4BE3-9C23-D9E78F8BD63E}"/>
              </a:ext>
            </a:extLst>
          </p:cNvPr>
          <p:cNvGrpSpPr/>
          <p:nvPr/>
        </p:nvGrpSpPr>
        <p:grpSpPr>
          <a:xfrm>
            <a:off x="8140889" y="3145041"/>
            <a:ext cx="311020" cy="311020"/>
            <a:chOff x="3090524" y="3299616"/>
            <a:chExt cx="311020" cy="311020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932C1C21-9958-41CB-8B67-3D94F06DC149}"/>
                </a:ext>
              </a:extLst>
            </p:cNvPr>
            <p:cNvSpPr/>
            <p:nvPr/>
          </p:nvSpPr>
          <p:spPr>
            <a:xfrm>
              <a:off x="3090524" y="3299616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99" name="Group 49">
              <a:extLst>
                <a:ext uri="{FF2B5EF4-FFF2-40B4-BE49-F238E27FC236}">
                  <a16:creationId xmlns:a16="http://schemas.microsoft.com/office/drawing/2014/main" id="{EAC41D1C-6719-4F8B-98B7-B300C7BA33A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58781" y="3367873"/>
              <a:ext cx="174507" cy="174507"/>
              <a:chOff x="2669" y="1407"/>
              <a:chExt cx="421" cy="421"/>
            </a:xfrm>
          </p:grpSpPr>
          <p:sp>
            <p:nvSpPr>
              <p:cNvPr id="100" name="Freeform 50">
                <a:extLst>
                  <a:ext uri="{FF2B5EF4-FFF2-40B4-BE49-F238E27FC236}">
                    <a16:creationId xmlns:a16="http://schemas.microsoft.com/office/drawing/2014/main" id="{28E024B0-5266-4178-BD29-BE661A98A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1407"/>
                <a:ext cx="421" cy="421"/>
              </a:xfrm>
              <a:custGeom>
                <a:avLst/>
                <a:gdLst>
                  <a:gd name="T0" fmla="*/ 21 w 200"/>
                  <a:gd name="T1" fmla="*/ 163 h 200"/>
                  <a:gd name="T2" fmla="*/ 37 w 200"/>
                  <a:gd name="T3" fmla="*/ 179 h 200"/>
                  <a:gd name="T4" fmla="*/ 65 w 200"/>
                  <a:gd name="T5" fmla="*/ 165 h 200"/>
                  <a:gd name="T6" fmla="*/ 65 w 200"/>
                  <a:gd name="T7" fmla="*/ 165 h 200"/>
                  <a:gd name="T8" fmla="*/ 79 w 200"/>
                  <a:gd name="T9" fmla="*/ 171 h 200"/>
                  <a:gd name="T10" fmla="*/ 88 w 200"/>
                  <a:gd name="T11" fmla="*/ 200 h 200"/>
                  <a:gd name="T12" fmla="*/ 111 w 200"/>
                  <a:gd name="T13" fmla="*/ 200 h 200"/>
                  <a:gd name="T14" fmla="*/ 121 w 200"/>
                  <a:gd name="T15" fmla="*/ 171 h 200"/>
                  <a:gd name="T16" fmla="*/ 135 w 200"/>
                  <a:gd name="T17" fmla="*/ 165 h 200"/>
                  <a:gd name="T18" fmla="*/ 162 w 200"/>
                  <a:gd name="T19" fmla="*/ 179 h 200"/>
                  <a:gd name="T20" fmla="*/ 178 w 200"/>
                  <a:gd name="T21" fmla="*/ 163 h 200"/>
                  <a:gd name="T22" fmla="*/ 164 w 200"/>
                  <a:gd name="T23" fmla="*/ 135 h 200"/>
                  <a:gd name="T24" fmla="*/ 164 w 200"/>
                  <a:gd name="T25" fmla="*/ 135 h 200"/>
                  <a:gd name="T26" fmla="*/ 170 w 200"/>
                  <a:gd name="T27" fmla="*/ 121 h 200"/>
                  <a:gd name="T28" fmla="*/ 200 w 200"/>
                  <a:gd name="T29" fmla="*/ 112 h 200"/>
                  <a:gd name="T30" fmla="*/ 200 w 200"/>
                  <a:gd name="T31" fmla="*/ 89 h 200"/>
                  <a:gd name="T32" fmla="*/ 170 w 200"/>
                  <a:gd name="T33" fmla="*/ 79 h 200"/>
                  <a:gd name="T34" fmla="*/ 164 w 200"/>
                  <a:gd name="T35" fmla="*/ 65 h 200"/>
                  <a:gd name="T36" fmla="*/ 164 w 200"/>
                  <a:gd name="T37" fmla="*/ 65 h 200"/>
                  <a:gd name="T38" fmla="*/ 178 w 200"/>
                  <a:gd name="T39" fmla="*/ 38 h 200"/>
                  <a:gd name="T40" fmla="*/ 162 w 200"/>
                  <a:gd name="T41" fmla="*/ 21 h 200"/>
                  <a:gd name="T42" fmla="*/ 135 w 200"/>
                  <a:gd name="T43" fmla="*/ 36 h 200"/>
                  <a:gd name="T44" fmla="*/ 121 w 200"/>
                  <a:gd name="T45" fmla="*/ 30 h 200"/>
                  <a:gd name="T46" fmla="*/ 111 w 200"/>
                  <a:gd name="T47" fmla="*/ 0 h 200"/>
                  <a:gd name="T48" fmla="*/ 88 w 200"/>
                  <a:gd name="T49" fmla="*/ 0 h 200"/>
                  <a:gd name="T50" fmla="*/ 79 w 200"/>
                  <a:gd name="T51" fmla="*/ 30 h 200"/>
                  <a:gd name="T52" fmla="*/ 65 w 200"/>
                  <a:gd name="T53" fmla="*/ 35 h 200"/>
                  <a:gd name="T54" fmla="*/ 65 w 200"/>
                  <a:gd name="T55" fmla="*/ 35 h 200"/>
                  <a:gd name="T56" fmla="*/ 37 w 200"/>
                  <a:gd name="T57" fmla="*/ 21 h 200"/>
                  <a:gd name="T58" fmla="*/ 21 w 200"/>
                  <a:gd name="T59" fmla="*/ 38 h 200"/>
                  <a:gd name="T60" fmla="*/ 35 w 200"/>
                  <a:gd name="T61" fmla="*/ 65 h 200"/>
                  <a:gd name="T62" fmla="*/ 29 w 200"/>
                  <a:gd name="T63" fmla="*/ 79 h 200"/>
                  <a:gd name="T64" fmla="*/ 0 w 200"/>
                  <a:gd name="T65" fmla="*/ 89 h 200"/>
                  <a:gd name="T66" fmla="*/ 0 w 200"/>
                  <a:gd name="T67" fmla="*/ 112 h 200"/>
                  <a:gd name="T68" fmla="*/ 29 w 200"/>
                  <a:gd name="T69" fmla="*/ 121 h 200"/>
                  <a:gd name="T70" fmla="*/ 35 w 200"/>
                  <a:gd name="T71" fmla="*/ 135 h 200"/>
                  <a:gd name="T72" fmla="*/ 21 w 200"/>
                  <a:gd name="T73" fmla="*/ 16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0" h="200">
                    <a:moveTo>
                      <a:pt x="21" y="163"/>
                    </a:moveTo>
                    <a:cubicBezTo>
                      <a:pt x="37" y="179"/>
                      <a:pt x="37" y="179"/>
                      <a:pt x="37" y="179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9" y="167"/>
                      <a:pt x="74" y="169"/>
                      <a:pt x="79" y="171"/>
                    </a:cubicBezTo>
                    <a:cubicBezTo>
                      <a:pt x="88" y="200"/>
                      <a:pt x="88" y="200"/>
                      <a:pt x="88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21" y="171"/>
                      <a:pt x="121" y="171"/>
                      <a:pt x="121" y="171"/>
                    </a:cubicBezTo>
                    <a:cubicBezTo>
                      <a:pt x="125" y="169"/>
                      <a:pt x="130" y="167"/>
                      <a:pt x="135" y="165"/>
                    </a:cubicBezTo>
                    <a:cubicBezTo>
                      <a:pt x="162" y="179"/>
                      <a:pt x="162" y="179"/>
                      <a:pt x="162" y="179"/>
                    </a:cubicBezTo>
                    <a:cubicBezTo>
                      <a:pt x="178" y="163"/>
                      <a:pt x="178" y="163"/>
                      <a:pt x="178" y="163"/>
                    </a:cubicBezTo>
                    <a:cubicBezTo>
                      <a:pt x="164" y="135"/>
                      <a:pt x="164" y="135"/>
                      <a:pt x="164" y="135"/>
                    </a:cubicBezTo>
                    <a:cubicBezTo>
                      <a:pt x="164" y="135"/>
                      <a:pt x="164" y="135"/>
                      <a:pt x="164" y="135"/>
                    </a:cubicBezTo>
                    <a:cubicBezTo>
                      <a:pt x="167" y="131"/>
                      <a:pt x="169" y="126"/>
                      <a:pt x="170" y="121"/>
                    </a:cubicBezTo>
                    <a:cubicBezTo>
                      <a:pt x="200" y="112"/>
                      <a:pt x="200" y="112"/>
                      <a:pt x="200" y="112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170" y="79"/>
                      <a:pt x="170" y="79"/>
                      <a:pt x="170" y="79"/>
                    </a:cubicBezTo>
                    <a:cubicBezTo>
                      <a:pt x="169" y="74"/>
                      <a:pt x="167" y="70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78" y="38"/>
                      <a:pt x="178" y="38"/>
                      <a:pt x="178" y="38"/>
                    </a:cubicBezTo>
                    <a:cubicBezTo>
                      <a:pt x="162" y="21"/>
                      <a:pt x="162" y="21"/>
                      <a:pt x="162" y="21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0" y="33"/>
                      <a:pt x="125" y="31"/>
                      <a:pt x="121" y="3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4" y="31"/>
                      <a:pt x="69" y="33"/>
                      <a:pt x="65" y="35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3" y="70"/>
                      <a:pt x="31" y="74"/>
                      <a:pt x="29" y="7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29" y="121"/>
                      <a:pt x="29" y="121"/>
                      <a:pt x="29" y="121"/>
                    </a:cubicBezTo>
                    <a:cubicBezTo>
                      <a:pt x="31" y="126"/>
                      <a:pt x="33" y="131"/>
                      <a:pt x="35" y="135"/>
                    </a:cubicBezTo>
                    <a:lnTo>
                      <a:pt x="21" y="163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01" name="Freeform 51">
                <a:extLst>
                  <a:ext uri="{FF2B5EF4-FFF2-40B4-BE49-F238E27FC236}">
                    <a16:creationId xmlns:a16="http://schemas.microsoft.com/office/drawing/2014/main" id="{450F3439-CC01-44B0-8A53-89869B5F4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508"/>
                <a:ext cx="216" cy="219"/>
              </a:xfrm>
              <a:custGeom>
                <a:avLst/>
                <a:gdLst>
                  <a:gd name="T0" fmla="*/ 18 w 103"/>
                  <a:gd name="T1" fmla="*/ 85 h 104"/>
                  <a:gd name="T2" fmla="*/ 18 w 103"/>
                  <a:gd name="T3" fmla="*/ 19 h 104"/>
                  <a:gd name="T4" fmla="*/ 85 w 103"/>
                  <a:gd name="T5" fmla="*/ 19 h 104"/>
                  <a:gd name="T6" fmla="*/ 85 w 103"/>
                  <a:gd name="T7" fmla="*/ 85 h 104"/>
                  <a:gd name="T8" fmla="*/ 18 w 103"/>
                  <a:gd name="T9" fmla="*/ 8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4">
                    <a:moveTo>
                      <a:pt x="18" y="85"/>
                    </a:moveTo>
                    <a:cubicBezTo>
                      <a:pt x="0" y="67"/>
                      <a:pt x="0" y="37"/>
                      <a:pt x="18" y="19"/>
                    </a:cubicBezTo>
                    <a:cubicBezTo>
                      <a:pt x="37" y="0"/>
                      <a:pt x="67" y="0"/>
                      <a:pt x="85" y="19"/>
                    </a:cubicBezTo>
                    <a:cubicBezTo>
                      <a:pt x="103" y="37"/>
                      <a:pt x="103" y="67"/>
                      <a:pt x="85" y="85"/>
                    </a:cubicBezTo>
                    <a:cubicBezTo>
                      <a:pt x="67" y="104"/>
                      <a:pt x="37" y="104"/>
                      <a:pt x="18" y="85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sp>
        <p:nvSpPr>
          <p:cNvPr id="97" name="Freeform 42">
            <a:extLst>
              <a:ext uri="{FF2B5EF4-FFF2-40B4-BE49-F238E27FC236}">
                <a16:creationId xmlns:a16="http://schemas.microsoft.com/office/drawing/2014/main" id="{2A418EB8-4A24-4478-85CA-EE72186C78A5}"/>
              </a:ext>
            </a:extLst>
          </p:cNvPr>
          <p:cNvSpPr>
            <a:spLocks/>
          </p:cNvSpPr>
          <p:nvPr/>
        </p:nvSpPr>
        <p:spPr bwMode="auto">
          <a:xfrm flipH="1">
            <a:off x="7903938" y="3445590"/>
            <a:ext cx="1011815" cy="821504"/>
          </a:xfrm>
          <a:custGeom>
            <a:avLst/>
            <a:gdLst>
              <a:gd name="T0" fmla="*/ 134 w 151"/>
              <a:gd name="T1" fmla="*/ 65 h 122"/>
              <a:gd name="T2" fmla="*/ 135 w 151"/>
              <a:gd name="T3" fmla="*/ 49 h 122"/>
              <a:gd name="T4" fmla="*/ 86 w 151"/>
              <a:gd name="T5" fmla="*/ 2 h 122"/>
              <a:gd name="T6" fmla="*/ 31 w 151"/>
              <a:gd name="T7" fmla="*/ 47 h 122"/>
              <a:gd name="T8" fmla="*/ 1 w 151"/>
              <a:gd name="T9" fmla="*/ 86 h 122"/>
              <a:gd name="T10" fmla="*/ 40 w 151"/>
              <a:gd name="T11" fmla="*/ 122 h 122"/>
              <a:gd name="T12" fmla="*/ 119 w 151"/>
              <a:gd name="T13" fmla="*/ 122 h 122"/>
              <a:gd name="T14" fmla="*/ 150 w 151"/>
              <a:gd name="T15" fmla="*/ 93 h 122"/>
              <a:gd name="T16" fmla="*/ 134 w 151"/>
              <a:gd name="T17" fmla="*/ 65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122">
                <a:moveTo>
                  <a:pt x="134" y="65"/>
                </a:moveTo>
                <a:cubicBezTo>
                  <a:pt x="135" y="60"/>
                  <a:pt x="135" y="54"/>
                  <a:pt x="135" y="49"/>
                </a:cubicBezTo>
                <a:cubicBezTo>
                  <a:pt x="132" y="24"/>
                  <a:pt x="112" y="4"/>
                  <a:pt x="86" y="2"/>
                </a:cubicBezTo>
                <a:cubicBezTo>
                  <a:pt x="58" y="0"/>
                  <a:pt x="35" y="21"/>
                  <a:pt x="31" y="47"/>
                </a:cubicBezTo>
                <a:cubicBezTo>
                  <a:pt x="13" y="51"/>
                  <a:pt x="0" y="67"/>
                  <a:pt x="1" y="86"/>
                </a:cubicBezTo>
                <a:cubicBezTo>
                  <a:pt x="2" y="106"/>
                  <a:pt x="20" y="122"/>
                  <a:pt x="40" y="122"/>
                </a:cubicBezTo>
                <a:cubicBezTo>
                  <a:pt x="119" y="122"/>
                  <a:pt x="119" y="122"/>
                  <a:pt x="119" y="122"/>
                </a:cubicBezTo>
                <a:cubicBezTo>
                  <a:pt x="136" y="122"/>
                  <a:pt x="150" y="109"/>
                  <a:pt x="150" y="93"/>
                </a:cubicBezTo>
                <a:cubicBezTo>
                  <a:pt x="151" y="80"/>
                  <a:pt x="144" y="70"/>
                  <a:pt x="134" y="65"/>
                </a:cubicBezTo>
                <a:close/>
              </a:path>
            </a:pathLst>
          </a:custGeom>
          <a:solidFill>
            <a:srgbClr val="0E2836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     Cloud   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     market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      place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9F6433F-CDDC-7B4E-8123-431417E3B72B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Use cloud provider marketplace as force multiplier for sales reach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E524EB2-CB20-4C7F-83E2-C07779039413}"/>
              </a:ext>
            </a:extLst>
          </p:cNvPr>
          <p:cNvSpPr/>
          <p:nvPr/>
        </p:nvSpPr>
        <p:spPr>
          <a:xfrm>
            <a:off x="7063008" y="2362528"/>
            <a:ext cx="14993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based software service</a:t>
            </a:r>
          </a:p>
        </p:txBody>
      </p:sp>
    </p:spTree>
    <p:extLst>
      <p:ext uri="{BB962C8B-B14F-4D97-AF65-F5344CB8AC3E}">
        <p14:creationId xmlns:p14="http://schemas.microsoft.com/office/powerpoint/2010/main" val="3646555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23 L 0.00139 0.2429 L -0.61285 0.2429 L -0.61285 0.18796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38" y="1206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58DE-CD93-4293-8555-E07C68A49E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6700" y="1946275"/>
            <a:ext cx="6070600" cy="1250950"/>
          </a:xfrm>
        </p:spPr>
        <p:txBody>
          <a:bodyPr/>
          <a:lstStyle/>
          <a:p>
            <a:pPr algn="ctr"/>
            <a:r>
              <a:rPr lang="en-US" b="1" dirty="0"/>
              <a:t>Competing with the cloud</a:t>
            </a:r>
          </a:p>
        </p:txBody>
      </p:sp>
    </p:spTree>
    <p:extLst>
      <p:ext uri="{BB962C8B-B14F-4D97-AF65-F5344CB8AC3E}">
        <p14:creationId xmlns:p14="http://schemas.microsoft.com/office/powerpoint/2010/main" val="131350520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297963-3E99-4390-BE75-27E871ECD410}"/>
              </a:ext>
            </a:extLst>
          </p:cNvPr>
          <p:cNvCxnSpPr/>
          <p:nvPr/>
        </p:nvCxnSpPr>
        <p:spPr>
          <a:xfrm>
            <a:off x="5543550" y="1871248"/>
            <a:ext cx="1311912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376096" y="4212681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12CCDA-756A-4FAF-B346-654DF5335DC8}"/>
              </a:ext>
            </a:extLst>
          </p:cNvPr>
          <p:cNvSpPr/>
          <p:nvPr/>
        </p:nvSpPr>
        <p:spPr>
          <a:xfrm>
            <a:off x="7050204" y="2156609"/>
            <a:ext cx="14993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Competing Open Source and Proprietary </a:t>
            </a:r>
            <a:b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ASS services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FDCB9C8-D7A5-485F-9129-CFA787A73C83}"/>
              </a:ext>
            </a:extLst>
          </p:cNvPr>
          <p:cNvGrpSpPr/>
          <p:nvPr/>
        </p:nvGrpSpPr>
        <p:grpSpPr>
          <a:xfrm>
            <a:off x="3722605" y="1010211"/>
            <a:ext cx="1737079" cy="2126036"/>
            <a:chOff x="3722605" y="1010211"/>
            <a:chExt cx="1737079" cy="212603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A987B4C-C0D0-4E5F-A079-C8FFF6395DB7}"/>
                </a:ext>
              </a:extLst>
            </p:cNvPr>
            <p:cNvGrpSpPr/>
            <p:nvPr/>
          </p:nvGrpSpPr>
          <p:grpSpPr>
            <a:xfrm>
              <a:off x="4237503" y="1969257"/>
              <a:ext cx="722287" cy="505475"/>
              <a:chOff x="4163204" y="2011020"/>
              <a:chExt cx="722287" cy="505475"/>
            </a:xfrm>
          </p:grpSpPr>
          <p:grpSp>
            <p:nvGrpSpPr>
              <p:cNvPr id="50" name="Graphic 380">
                <a:extLst>
                  <a:ext uri="{FF2B5EF4-FFF2-40B4-BE49-F238E27FC236}">
                    <a16:creationId xmlns:a16="http://schemas.microsoft.com/office/drawing/2014/main" id="{A076B3ED-AE7B-4122-8EA3-3604C802B66E}"/>
                  </a:ext>
                </a:extLst>
              </p:cNvPr>
              <p:cNvGrpSpPr/>
              <p:nvPr/>
            </p:nvGrpSpPr>
            <p:grpSpPr>
              <a:xfrm>
                <a:off x="4163204" y="2011020"/>
                <a:ext cx="681029" cy="505475"/>
                <a:chOff x="330470" y="1055407"/>
                <a:chExt cx="446143" cy="331137"/>
              </a:xfrm>
              <a:no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485F8276-0BD3-4309-9928-0E403234D716}"/>
                    </a:ext>
                  </a:extLst>
                </p:cNvPr>
                <p:cNvSpPr/>
                <p:nvPr/>
              </p:nvSpPr>
              <p:spPr>
                <a:xfrm>
                  <a:off x="413750" y="1115554"/>
                  <a:ext cx="3305" cy="270990"/>
                </a:xfrm>
                <a:custGeom>
                  <a:avLst/>
                  <a:gdLst>
                    <a:gd name="connsiteX0" fmla="*/ 2702 w 3304"/>
                    <a:gd name="connsiteY0" fmla="*/ 272370 h 270990"/>
                    <a:gd name="connsiteX1" fmla="*/ 1710 w 3304"/>
                    <a:gd name="connsiteY1" fmla="*/ 1710 h 270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04" h="270990">
                      <a:moveTo>
                        <a:pt x="2702" y="272370"/>
                      </a:moveTo>
                      <a:lnTo>
                        <a:pt x="1710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6B777282-6934-412D-ADFE-6EEDCB41AE37}"/>
                    </a:ext>
                  </a:extLst>
                </p:cNvPr>
                <p:cNvSpPr/>
                <p:nvPr/>
              </p:nvSpPr>
              <p:spPr>
                <a:xfrm>
                  <a:off x="352806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13D81D23-0D1A-49B2-B0D7-96A832964603}"/>
                    </a:ext>
                  </a:extLst>
                </p:cNvPr>
                <p:cNvSpPr/>
                <p:nvPr/>
              </p:nvSpPr>
              <p:spPr>
                <a:xfrm>
                  <a:off x="389820" y="107443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53246C52-737B-43C8-A5DB-A584DCBB1C28}"/>
                    </a:ext>
                  </a:extLst>
                </p:cNvPr>
                <p:cNvSpPr/>
                <p:nvPr/>
              </p:nvSpPr>
              <p:spPr>
                <a:xfrm>
                  <a:off x="426833" y="1074108"/>
                  <a:ext cx="23133" cy="23133"/>
                </a:xfrm>
                <a:custGeom>
                  <a:avLst/>
                  <a:gdLst>
                    <a:gd name="connsiteX0" fmla="*/ 25310 w 23133"/>
                    <a:gd name="connsiteY0" fmla="*/ 13083 h 23133"/>
                    <a:gd name="connsiteX1" fmla="*/ 13083 w 23133"/>
                    <a:gd name="connsiteY1" fmla="*/ 25310 h 23133"/>
                    <a:gd name="connsiteX2" fmla="*/ 855 w 23133"/>
                    <a:gd name="connsiteY2" fmla="*/ 13083 h 23133"/>
                    <a:gd name="connsiteX3" fmla="*/ 13083 w 23133"/>
                    <a:gd name="connsiteY3" fmla="*/ 855 h 23133"/>
                    <a:gd name="connsiteX4" fmla="*/ 25310 w 23133"/>
                    <a:gd name="connsiteY4" fmla="*/ 13083 h 2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133" h="23133">
                      <a:moveTo>
                        <a:pt x="25310" y="13083"/>
                      </a:moveTo>
                      <a:cubicBezTo>
                        <a:pt x="25310" y="19836"/>
                        <a:pt x="19836" y="25310"/>
                        <a:pt x="13083" y="25310"/>
                      </a:cubicBezTo>
                      <a:cubicBezTo>
                        <a:pt x="6330" y="25310"/>
                        <a:pt x="855" y="19836"/>
                        <a:pt x="855" y="13083"/>
                      </a:cubicBezTo>
                      <a:cubicBezTo>
                        <a:pt x="855" y="6330"/>
                        <a:pt x="6330" y="855"/>
                        <a:pt x="13083" y="855"/>
                      </a:cubicBezTo>
                      <a:cubicBezTo>
                        <a:pt x="19836" y="855"/>
                        <a:pt x="25310" y="6330"/>
                        <a:pt x="25310" y="13083"/>
                      </a:cubicBez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2CCD682A-49A6-4389-BDCC-B70BB82C3B73}"/>
                    </a:ext>
                  </a:extLst>
                </p:cNvPr>
                <p:cNvSpPr/>
                <p:nvPr/>
              </p:nvSpPr>
              <p:spPr>
                <a:xfrm>
                  <a:off x="330470" y="1055407"/>
                  <a:ext cx="446143" cy="330476"/>
                </a:xfrm>
                <a:custGeom>
                  <a:avLst/>
                  <a:gdLst>
                    <a:gd name="connsiteX0" fmla="*/ 445209 w 446142"/>
                    <a:gd name="connsiteY0" fmla="*/ 303765 h 330476"/>
                    <a:gd name="connsiteX1" fmla="*/ 445209 w 446142"/>
                    <a:gd name="connsiteY1" fmla="*/ 322272 h 330476"/>
                    <a:gd name="connsiteX2" fmla="*/ 435956 w 446142"/>
                    <a:gd name="connsiteY2" fmla="*/ 331525 h 330476"/>
                    <a:gd name="connsiteX3" fmla="*/ 10964 w 446142"/>
                    <a:gd name="connsiteY3" fmla="*/ 331525 h 330476"/>
                    <a:gd name="connsiteX4" fmla="*/ 1710 w 446142"/>
                    <a:gd name="connsiteY4" fmla="*/ 322272 h 330476"/>
                    <a:gd name="connsiteX5" fmla="*/ 1710 w 446142"/>
                    <a:gd name="connsiteY5" fmla="*/ 10964 h 330476"/>
                    <a:gd name="connsiteX6" fmla="*/ 10964 w 446142"/>
                    <a:gd name="connsiteY6" fmla="*/ 1710 h 330476"/>
                    <a:gd name="connsiteX7" fmla="*/ 436286 w 446142"/>
                    <a:gd name="connsiteY7" fmla="*/ 1710 h 330476"/>
                    <a:gd name="connsiteX8" fmla="*/ 445539 w 446142"/>
                    <a:gd name="connsiteY8" fmla="*/ 10964 h 330476"/>
                    <a:gd name="connsiteX9" fmla="*/ 445539 w 446142"/>
                    <a:gd name="connsiteY9" fmla="*/ 91600 h 33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6142" h="330476">
                      <a:moveTo>
                        <a:pt x="445209" y="303765"/>
                      </a:moveTo>
                      <a:lnTo>
                        <a:pt x="445209" y="322272"/>
                      </a:lnTo>
                      <a:cubicBezTo>
                        <a:pt x="445209" y="327229"/>
                        <a:pt x="440913" y="331525"/>
                        <a:pt x="435956" y="331525"/>
                      </a:cubicBezTo>
                      <a:lnTo>
                        <a:pt x="10964" y="331525"/>
                      </a:lnTo>
                      <a:cubicBezTo>
                        <a:pt x="6006" y="331525"/>
                        <a:pt x="1710" y="327229"/>
                        <a:pt x="1710" y="322272"/>
                      </a:cubicBezTo>
                      <a:lnTo>
                        <a:pt x="1710" y="10964"/>
                      </a:lnTo>
                      <a:cubicBezTo>
                        <a:pt x="1710" y="6006"/>
                        <a:pt x="6006" y="1710"/>
                        <a:pt x="10964" y="1710"/>
                      </a:cubicBezTo>
                      <a:lnTo>
                        <a:pt x="436286" y="1710"/>
                      </a:lnTo>
                      <a:cubicBezTo>
                        <a:pt x="441243" y="1710"/>
                        <a:pt x="445539" y="6006"/>
                        <a:pt x="445539" y="10964"/>
                      </a:cubicBezTo>
                      <a:lnTo>
                        <a:pt x="445539" y="9160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EB268FE6-9775-47F7-A0FA-277ED7CC49DA}"/>
                    </a:ext>
                  </a:extLst>
                </p:cNvPr>
                <p:cNvSpPr/>
                <p:nvPr/>
              </p:nvSpPr>
              <p:spPr>
                <a:xfrm>
                  <a:off x="330470" y="1115554"/>
                  <a:ext cx="446143" cy="3305"/>
                </a:xfrm>
                <a:custGeom>
                  <a:avLst/>
                  <a:gdLst>
                    <a:gd name="connsiteX0" fmla="*/ 1710 w 446142"/>
                    <a:gd name="connsiteY0" fmla="*/ 1710 h 3304"/>
                    <a:gd name="connsiteX1" fmla="*/ 444548 w 446142"/>
                    <a:gd name="connsiteY1" fmla="*/ 1710 h 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46142" h="3304">
                      <a:moveTo>
                        <a:pt x="1710" y="1710"/>
                      </a:moveTo>
                      <a:lnTo>
                        <a:pt x="444548" y="1710"/>
                      </a:lnTo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73">
                <a:extLst>
                  <a:ext uri="{FF2B5EF4-FFF2-40B4-BE49-F238E27FC236}">
                    <a16:creationId xmlns:a16="http://schemas.microsoft.com/office/drawing/2014/main" id="{E2839B7E-B700-43CD-96E4-169480BDD5D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376687" y="2167321"/>
                <a:ext cx="508804" cy="289825"/>
                <a:chOff x="2407" y="1352"/>
                <a:chExt cx="948" cy="540"/>
              </a:xfrm>
              <a:noFill/>
            </p:grpSpPr>
            <p:sp>
              <p:nvSpPr>
                <p:cNvPr id="65" name="Freeform 174">
                  <a:extLst>
                    <a:ext uri="{FF2B5EF4-FFF2-40B4-BE49-F238E27FC236}">
                      <a16:creationId xmlns:a16="http://schemas.microsoft.com/office/drawing/2014/main" id="{E326C4F6-790D-4505-BD8F-D89AB5E99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7" y="1411"/>
                  <a:ext cx="280" cy="424"/>
                </a:xfrm>
                <a:custGeom>
                  <a:avLst/>
                  <a:gdLst>
                    <a:gd name="T0" fmla="*/ 209 w 280"/>
                    <a:gd name="T1" fmla="*/ 424 h 424"/>
                    <a:gd name="T2" fmla="*/ 0 w 280"/>
                    <a:gd name="T3" fmla="*/ 214 h 424"/>
                    <a:gd name="T4" fmla="*/ 215 w 280"/>
                    <a:gd name="T5" fmla="*/ 0 h 424"/>
                    <a:gd name="T6" fmla="*/ 280 w 280"/>
                    <a:gd name="T7" fmla="*/ 65 h 424"/>
                    <a:gd name="T8" fmla="*/ 131 w 280"/>
                    <a:gd name="T9" fmla="*/ 214 h 424"/>
                    <a:gd name="T10" fmla="*/ 276 w 280"/>
                    <a:gd name="T11" fmla="*/ 359 h 424"/>
                    <a:gd name="T12" fmla="*/ 209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209" y="424"/>
                      </a:moveTo>
                      <a:lnTo>
                        <a:pt x="0" y="214"/>
                      </a:lnTo>
                      <a:lnTo>
                        <a:pt x="215" y="0"/>
                      </a:lnTo>
                      <a:lnTo>
                        <a:pt x="280" y="65"/>
                      </a:lnTo>
                      <a:lnTo>
                        <a:pt x="131" y="214"/>
                      </a:lnTo>
                      <a:lnTo>
                        <a:pt x="276" y="359"/>
                      </a:lnTo>
                      <a:lnTo>
                        <a:pt x="209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75">
                  <a:extLst>
                    <a:ext uri="{FF2B5EF4-FFF2-40B4-BE49-F238E27FC236}">
                      <a16:creationId xmlns:a16="http://schemas.microsoft.com/office/drawing/2014/main" id="{70169682-2825-4C54-A095-0EE3B1983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5" y="1411"/>
                  <a:ext cx="280" cy="424"/>
                </a:xfrm>
                <a:custGeom>
                  <a:avLst/>
                  <a:gdLst>
                    <a:gd name="T0" fmla="*/ 65 w 280"/>
                    <a:gd name="T1" fmla="*/ 424 h 424"/>
                    <a:gd name="T2" fmla="*/ 0 w 280"/>
                    <a:gd name="T3" fmla="*/ 359 h 424"/>
                    <a:gd name="T4" fmla="*/ 149 w 280"/>
                    <a:gd name="T5" fmla="*/ 210 h 424"/>
                    <a:gd name="T6" fmla="*/ 7 w 280"/>
                    <a:gd name="T7" fmla="*/ 65 h 424"/>
                    <a:gd name="T8" fmla="*/ 71 w 280"/>
                    <a:gd name="T9" fmla="*/ 0 h 424"/>
                    <a:gd name="T10" fmla="*/ 280 w 280"/>
                    <a:gd name="T11" fmla="*/ 210 h 424"/>
                    <a:gd name="T12" fmla="*/ 65 w 280"/>
                    <a:gd name="T13" fmla="*/ 424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0" h="424">
                      <a:moveTo>
                        <a:pt x="65" y="424"/>
                      </a:moveTo>
                      <a:lnTo>
                        <a:pt x="0" y="359"/>
                      </a:lnTo>
                      <a:lnTo>
                        <a:pt x="149" y="210"/>
                      </a:lnTo>
                      <a:lnTo>
                        <a:pt x="7" y="65"/>
                      </a:lnTo>
                      <a:lnTo>
                        <a:pt x="71" y="0"/>
                      </a:lnTo>
                      <a:lnTo>
                        <a:pt x="280" y="210"/>
                      </a:lnTo>
                      <a:lnTo>
                        <a:pt x="65" y="424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76">
                  <a:extLst>
                    <a:ext uri="{FF2B5EF4-FFF2-40B4-BE49-F238E27FC236}">
                      <a16:creationId xmlns:a16="http://schemas.microsoft.com/office/drawing/2014/main" id="{78FC0D74-6346-41D7-98EB-DE9FF5029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" y="1352"/>
                  <a:ext cx="301" cy="540"/>
                </a:xfrm>
                <a:custGeom>
                  <a:avLst/>
                  <a:gdLst>
                    <a:gd name="T0" fmla="*/ 85 w 301"/>
                    <a:gd name="T1" fmla="*/ 540 h 540"/>
                    <a:gd name="T2" fmla="*/ 0 w 301"/>
                    <a:gd name="T3" fmla="*/ 502 h 540"/>
                    <a:gd name="T4" fmla="*/ 215 w 301"/>
                    <a:gd name="T5" fmla="*/ 0 h 540"/>
                    <a:gd name="T6" fmla="*/ 301 w 301"/>
                    <a:gd name="T7" fmla="*/ 38 h 540"/>
                    <a:gd name="T8" fmla="*/ 85 w 301"/>
                    <a:gd name="T9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1" h="540">
                      <a:moveTo>
                        <a:pt x="85" y="540"/>
                      </a:moveTo>
                      <a:lnTo>
                        <a:pt x="0" y="502"/>
                      </a:lnTo>
                      <a:lnTo>
                        <a:pt x="215" y="0"/>
                      </a:lnTo>
                      <a:lnTo>
                        <a:pt x="301" y="38"/>
                      </a:lnTo>
                      <a:lnTo>
                        <a:pt x="85" y="540"/>
                      </a:lnTo>
                      <a:close/>
                    </a:path>
                  </a:pathLst>
                </a:custGeom>
                <a:grpFill/>
                <a:ln w="15875" cap="flat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46517D6-7852-4A80-915E-E7309E211743}"/>
                </a:ext>
              </a:extLst>
            </p:cNvPr>
            <p:cNvSpPr/>
            <p:nvPr/>
          </p:nvSpPr>
          <p:spPr>
            <a:xfrm>
              <a:off x="3737609" y="1010211"/>
              <a:ext cx="1722075" cy="172207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7315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AVAILABLE </a:t>
              </a:r>
              <a:br>
                <a:rPr lang="en-US" sz="11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1100" b="1" dirty="0">
                  <a:solidFill>
                    <a:schemeClr val="accent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SOURCE SOFTWARE BUSINESS</a:t>
              </a:r>
            </a:p>
          </p:txBody>
        </p:sp>
        <p:sp>
          <p:nvSpPr>
            <p:cNvPr id="26" name="Graphic 20">
              <a:extLst>
                <a:ext uri="{FF2B5EF4-FFF2-40B4-BE49-F238E27FC236}">
                  <a16:creationId xmlns:a16="http://schemas.microsoft.com/office/drawing/2014/main" id="{E9410F7C-658A-4D93-AC7C-9F3E2B9E278F}"/>
                </a:ext>
              </a:extLst>
            </p:cNvPr>
            <p:cNvSpPr/>
            <p:nvPr/>
          </p:nvSpPr>
          <p:spPr>
            <a:xfrm>
              <a:off x="3801625" y="2457450"/>
              <a:ext cx="1594043" cy="678797"/>
            </a:xfrm>
            <a:custGeom>
              <a:avLst/>
              <a:gdLst>
                <a:gd name="connsiteX0" fmla="*/ 1241012 w 1238250"/>
                <a:gd name="connsiteY0" fmla="*/ 0 h 571500"/>
                <a:gd name="connsiteX1" fmla="*/ 1241012 w 1238250"/>
                <a:gd name="connsiteY1" fmla="*/ 576263 h 571500"/>
                <a:gd name="connsiteX2" fmla="*/ 0 w 1238250"/>
                <a:gd name="connsiteY2" fmla="*/ 576263 h 571500"/>
                <a:gd name="connsiteX3" fmla="*/ 0 w 1238250"/>
                <a:gd name="connsiteY3" fmla="*/ 0 h 571500"/>
                <a:gd name="connsiteX4" fmla="*/ 0 w 1238250"/>
                <a:gd name="connsiteY4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571500">
                  <a:moveTo>
                    <a:pt x="1241012" y="0"/>
                  </a:moveTo>
                  <a:lnTo>
                    <a:pt x="1241012" y="576263"/>
                  </a:lnTo>
                  <a:lnTo>
                    <a:pt x="0" y="57626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GitHub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08A649F-6D00-4229-9B52-D8E4347E8FC9}"/>
                </a:ext>
              </a:extLst>
            </p:cNvPr>
            <p:cNvGrpSpPr/>
            <p:nvPr/>
          </p:nvGrpSpPr>
          <p:grpSpPr>
            <a:xfrm>
              <a:off x="3884545" y="1157148"/>
              <a:ext cx="1428204" cy="1428202"/>
              <a:chOff x="3922487" y="1166514"/>
              <a:chExt cx="1352319" cy="1352319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EFDE9ED-FD8F-41D6-9E25-6953B650B66C}"/>
                  </a:ext>
                </a:extLst>
              </p:cNvPr>
              <p:cNvSpPr/>
              <p:nvPr/>
            </p:nvSpPr>
            <p:spPr>
              <a:xfrm>
                <a:off x="3922487" y="1166514"/>
                <a:ext cx="1352319" cy="1352319"/>
              </a:xfrm>
              <a:prstGeom prst="arc">
                <a:avLst>
                  <a:gd name="adj1" fmla="val 18460172"/>
                  <a:gd name="adj2" fmla="val 2923882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91BF0F8A-2392-4FE0-995B-7E7E06D48EC5}"/>
                  </a:ext>
                </a:extLst>
              </p:cNvPr>
              <p:cNvSpPr/>
              <p:nvPr/>
            </p:nvSpPr>
            <p:spPr>
              <a:xfrm flipH="1">
                <a:off x="3922487" y="1166514"/>
                <a:ext cx="1352319" cy="1352319"/>
              </a:xfrm>
              <a:prstGeom prst="arc">
                <a:avLst>
                  <a:gd name="adj1" fmla="val 18641795"/>
                  <a:gd name="adj2" fmla="val 2631524"/>
                </a:avLst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0A351516-3C06-4703-A2C4-9CCDC28A956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722605" y="2245519"/>
              <a:ext cx="12700" cy="646818"/>
            </a:xfrm>
            <a:prstGeom prst="bentConnector3">
              <a:avLst>
                <a:gd name="adj1" fmla="val 1800000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D263AC8E-E5D5-44DA-BF3C-7B88A4D87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5761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or: Elbow 179">
              <a:extLst>
                <a:ext uri="{FF2B5EF4-FFF2-40B4-BE49-F238E27FC236}">
                  <a16:creationId xmlns:a16="http://schemas.microsoft.com/office/drawing/2014/main" id="{D8ED3A49-DA5A-420B-8813-791F5F3CA2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1274" y="2633663"/>
              <a:ext cx="244895" cy="302816"/>
            </a:xfrm>
            <a:prstGeom prst="bentConnector2">
              <a:avLst/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D64372-013E-4071-951C-5649D78A60CD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AF97A4C-C11B-41C0-9906-E42781A4C64C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BFA021DE-302B-44C3-967D-7AE3626A4F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6" name="Oval 5">
                  <a:extLst>
                    <a:ext uri="{FF2B5EF4-FFF2-40B4-BE49-F238E27FC236}">
                      <a16:creationId xmlns:a16="http://schemas.microsoft.com/office/drawing/2014/main" id="{FF4CB8BD-D550-4890-B69D-0FB4678CD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6">
                  <a:extLst>
                    <a:ext uri="{FF2B5EF4-FFF2-40B4-BE49-F238E27FC236}">
                      <a16:creationId xmlns:a16="http://schemas.microsoft.com/office/drawing/2014/main" id="{57747A2B-7AB3-421B-89C3-2E7877678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F0DCDF3B-3956-4AE5-AB1F-B81EEEBD785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EFF84061-A298-4515-9CAA-6DAC98E32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88BBDBAD-581D-415B-8D0F-CF4438D246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617AB9A6-36A8-45D9-83F6-5A3035222BD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395C1E23-0434-4346-BBF2-EDD2C6249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D403E9BD-8400-4E1C-9D1A-068E43816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DC770C3C-803D-484D-B421-B0DF81206FA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B5A5BE38-2E73-4307-BF79-A66E95311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F05E892E-D28B-4550-8971-28FCB051A8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5924FDEB-B6E7-4DAE-90EE-7E790174EA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AAD8430F-2739-44D7-B54E-6EF2059246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54A06471-0DAC-42D8-811F-F55DA8C1B2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4">
                <a:extLst>
                  <a:ext uri="{FF2B5EF4-FFF2-40B4-BE49-F238E27FC236}">
                    <a16:creationId xmlns:a16="http://schemas.microsoft.com/office/drawing/2014/main" id="{C3475936-E292-4383-90F3-1E410BDD92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66517CF2-6419-43DD-82AE-675F47A1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C0538331-1D18-4E91-A52D-7BA1D2DC0F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">
                <a:extLst>
                  <a:ext uri="{FF2B5EF4-FFF2-40B4-BE49-F238E27FC236}">
                    <a16:creationId xmlns:a16="http://schemas.microsoft.com/office/drawing/2014/main" id="{513B7B53-57D0-48B8-809A-FA6438766D7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626EE183-4661-4F9C-AF80-3CE407C6C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C7959A0F-A0D5-4B74-BE71-FA1B821BA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D9F6BC-AD19-41DF-90BC-9F08D15FEF1A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A7D3581-DB22-4BA1-83B8-ECA645598217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C3B39F5-F56B-4CE3-BA26-42125E626EB4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2366FAA0-D9B6-4DA7-94F8-EC63256BA844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E51B07D4-FF5C-498F-93FF-3119F924D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477434E-9AE6-4B6D-BA67-85F5C230E2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2E2820B-F051-4CFA-B0CD-ECE2F3235DC7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18610444-295F-4148-B919-07672F2EB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6A0AB81-CE3D-4F37-B24B-79D7C9B480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C79A6475-60BD-455E-A727-58863D21177A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Attempt to prevent cloud providers from providing a similar service </a:t>
            </a:r>
            <a:b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</a:b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by using restrictive licenses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41CB226-7F12-4E8C-9EB8-4BC82DA23C29}"/>
              </a:ext>
            </a:extLst>
          </p:cNvPr>
          <p:cNvSpPr/>
          <p:nvPr/>
        </p:nvSpPr>
        <p:spPr>
          <a:xfrm>
            <a:off x="488725" y="2889204"/>
            <a:ext cx="29744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License change reduces external contributors and developer enthusiasm force multipliers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67FF68C-04C5-FF40-85DA-D476ECB8C938}"/>
              </a:ext>
            </a:extLst>
          </p:cNvPr>
          <p:cNvSpPr/>
          <p:nvPr/>
        </p:nvSpPr>
        <p:spPr>
          <a:xfrm>
            <a:off x="496061" y="1259409"/>
            <a:ext cx="2383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 like to call this the “ASS Backwards” strategy</a:t>
            </a:r>
          </a:p>
        </p:txBody>
      </p:sp>
    </p:spTree>
    <p:extLst>
      <p:ext uri="{BB962C8B-B14F-4D97-AF65-F5344CB8AC3E}">
        <p14:creationId xmlns:p14="http://schemas.microsoft.com/office/powerpoint/2010/main" val="20685342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97" grpId="0"/>
      <p:bldP spid="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6546746-EF56-433E-AE60-15FE7D9437DA}"/>
              </a:ext>
            </a:extLst>
          </p:cNvPr>
          <p:cNvSpPr/>
          <p:nvPr/>
        </p:nvSpPr>
        <p:spPr>
          <a:xfrm>
            <a:off x="2857213" y="2399651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B02F0B-FB30-4EF4-941D-B79CF6073CE0}"/>
              </a:ext>
            </a:extLst>
          </p:cNvPr>
          <p:cNvSpPr/>
          <p:nvPr/>
        </p:nvSpPr>
        <p:spPr>
          <a:xfrm>
            <a:off x="5858699" y="3313102"/>
            <a:ext cx="1011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60B172E-4075-41F2-9E18-6550BB30005E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A00ECC2-A6C2-4A34-B671-028BD72879DA}"/>
              </a:ext>
            </a:extLst>
          </p:cNvPr>
          <p:cNvSpPr/>
          <p:nvPr/>
        </p:nvSpPr>
        <p:spPr>
          <a:xfrm>
            <a:off x="4376096" y="4212681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12CCDA-756A-4FAF-B346-654DF5335DC8}"/>
              </a:ext>
            </a:extLst>
          </p:cNvPr>
          <p:cNvSpPr/>
          <p:nvPr/>
        </p:nvSpPr>
        <p:spPr>
          <a:xfrm>
            <a:off x="7063008" y="1991229"/>
            <a:ext cx="14993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Release open source extensions </a:t>
            </a:r>
            <a:b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with equivalent functionality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5DB4CE4-3121-43C9-8977-8927C69AED4D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234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  <a:b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0FFFDBAB-FC25-4239-8EE4-0C3B0191A7EC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B0B5A97D-EF7F-4E26-B4D6-E491D23BE492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987B4C-C0D0-4E5F-A079-C8FFF6395DB7}"/>
              </a:ext>
            </a:extLst>
          </p:cNvPr>
          <p:cNvGrpSpPr/>
          <p:nvPr/>
        </p:nvGrpSpPr>
        <p:grpSpPr>
          <a:xfrm>
            <a:off x="4237503" y="1969257"/>
            <a:ext cx="722287" cy="505475"/>
            <a:chOff x="4163204" y="2011020"/>
            <a:chExt cx="722287" cy="505475"/>
          </a:xfrm>
        </p:grpSpPr>
        <p:grpSp>
          <p:nvGrpSpPr>
            <p:cNvPr id="50" name="Graphic 380">
              <a:extLst>
                <a:ext uri="{FF2B5EF4-FFF2-40B4-BE49-F238E27FC236}">
                  <a16:creationId xmlns:a16="http://schemas.microsoft.com/office/drawing/2014/main" id="{A076B3ED-AE7B-4122-8EA3-3604C802B66E}"/>
                </a:ext>
              </a:extLst>
            </p:cNvPr>
            <p:cNvGrpSpPr/>
            <p:nvPr/>
          </p:nvGrpSpPr>
          <p:grpSpPr>
            <a:xfrm>
              <a:off x="4163204" y="2011020"/>
              <a:ext cx="681029" cy="505475"/>
              <a:chOff x="330470" y="1055407"/>
              <a:chExt cx="446143" cy="331137"/>
            </a:xfrm>
            <a:noFill/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485F8276-0BD3-4309-9928-0E403234D716}"/>
                  </a:ext>
                </a:extLst>
              </p:cNvPr>
              <p:cNvSpPr/>
              <p:nvPr/>
            </p:nvSpPr>
            <p:spPr>
              <a:xfrm>
                <a:off x="413750" y="1115554"/>
                <a:ext cx="3305" cy="270990"/>
              </a:xfrm>
              <a:custGeom>
                <a:avLst/>
                <a:gdLst>
                  <a:gd name="connsiteX0" fmla="*/ 2702 w 3304"/>
                  <a:gd name="connsiteY0" fmla="*/ 272370 h 270990"/>
                  <a:gd name="connsiteX1" fmla="*/ 1710 w 3304"/>
                  <a:gd name="connsiteY1" fmla="*/ 1710 h 270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304" h="270990">
                    <a:moveTo>
                      <a:pt x="2702" y="272370"/>
                    </a:moveTo>
                    <a:lnTo>
                      <a:pt x="1710" y="171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6B777282-6934-412D-ADFE-6EEDCB41AE37}"/>
                  </a:ext>
                </a:extLst>
              </p:cNvPr>
              <p:cNvSpPr/>
              <p:nvPr/>
            </p:nvSpPr>
            <p:spPr>
              <a:xfrm>
                <a:off x="352806" y="1074438"/>
                <a:ext cx="23133" cy="23133"/>
              </a:xfrm>
              <a:custGeom>
                <a:avLst/>
                <a:gdLst>
                  <a:gd name="connsiteX0" fmla="*/ 25310 w 23133"/>
                  <a:gd name="connsiteY0" fmla="*/ 13083 h 23133"/>
                  <a:gd name="connsiteX1" fmla="*/ 13083 w 23133"/>
                  <a:gd name="connsiteY1" fmla="*/ 25310 h 23133"/>
                  <a:gd name="connsiteX2" fmla="*/ 855 w 23133"/>
                  <a:gd name="connsiteY2" fmla="*/ 13083 h 23133"/>
                  <a:gd name="connsiteX3" fmla="*/ 13083 w 23133"/>
                  <a:gd name="connsiteY3" fmla="*/ 855 h 23133"/>
                  <a:gd name="connsiteX4" fmla="*/ 25310 w 23133"/>
                  <a:gd name="connsiteY4" fmla="*/ 13083 h 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33" h="23133">
                    <a:moveTo>
                      <a:pt x="25310" y="13083"/>
                    </a:moveTo>
                    <a:cubicBezTo>
                      <a:pt x="25310" y="19836"/>
                      <a:pt x="19836" y="25310"/>
                      <a:pt x="13083" y="25310"/>
                    </a:cubicBezTo>
                    <a:cubicBezTo>
                      <a:pt x="6330" y="25310"/>
                      <a:pt x="855" y="19836"/>
                      <a:pt x="855" y="13083"/>
                    </a:cubicBezTo>
                    <a:cubicBezTo>
                      <a:pt x="855" y="6330"/>
                      <a:pt x="6330" y="855"/>
                      <a:pt x="13083" y="855"/>
                    </a:cubicBezTo>
                    <a:cubicBezTo>
                      <a:pt x="19836" y="855"/>
                      <a:pt x="25310" y="6330"/>
                      <a:pt x="25310" y="13083"/>
                    </a:cubicBez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13D81D23-0D1A-49B2-B0D7-96A832964603}"/>
                  </a:ext>
                </a:extLst>
              </p:cNvPr>
              <p:cNvSpPr/>
              <p:nvPr/>
            </p:nvSpPr>
            <p:spPr>
              <a:xfrm>
                <a:off x="389820" y="1074438"/>
                <a:ext cx="23133" cy="23133"/>
              </a:xfrm>
              <a:custGeom>
                <a:avLst/>
                <a:gdLst>
                  <a:gd name="connsiteX0" fmla="*/ 25310 w 23133"/>
                  <a:gd name="connsiteY0" fmla="*/ 13083 h 23133"/>
                  <a:gd name="connsiteX1" fmla="*/ 13083 w 23133"/>
                  <a:gd name="connsiteY1" fmla="*/ 25310 h 23133"/>
                  <a:gd name="connsiteX2" fmla="*/ 855 w 23133"/>
                  <a:gd name="connsiteY2" fmla="*/ 13083 h 23133"/>
                  <a:gd name="connsiteX3" fmla="*/ 13083 w 23133"/>
                  <a:gd name="connsiteY3" fmla="*/ 855 h 23133"/>
                  <a:gd name="connsiteX4" fmla="*/ 25310 w 23133"/>
                  <a:gd name="connsiteY4" fmla="*/ 13083 h 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33" h="23133">
                    <a:moveTo>
                      <a:pt x="25310" y="13083"/>
                    </a:moveTo>
                    <a:cubicBezTo>
                      <a:pt x="25310" y="19836"/>
                      <a:pt x="19836" y="25310"/>
                      <a:pt x="13083" y="25310"/>
                    </a:cubicBezTo>
                    <a:cubicBezTo>
                      <a:pt x="6330" y="25310"/>
                      <a:pt x="855" y="19836"/>
                      <a:pt x="855" y="13083"/>
                    </a:cubicBezTo>
                    <a:cubicBezTo>
                      <a:pt x="855" y="6330"/>
                      <a:pt x="6330" y="855"/>
                      <a:pt x="13083" y="855"/>
                    </a:cubicBezTo>
                    <a:cubicBezTo>
                      <a:pt x="19836" y="855"/>
                      <a:pt x="25310" y="6330"/>
                      <a:pt x="25310" y="13083"/>
                    </a:cubicBez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53246C52-737B-43C8-A5DB-A584DCBB1C28}"/>
                  </a:ext>
                </a:extLst>
              </p:cNvPr>
              <p:cNvSpPr/>
              <p:nvPr/>
            </p:nvSpPr>
            <p:spPr>
              <a:xfrm>
                <a:off x="426833" y="1074108"/>
                <a:ext cx="23133" cy="23133"/>
              </a:xfrm>
              <a:custGeom>
                <a:avLst/>
                <a:gdLst>
                  <a:gd name="connsiteX0" fmla="*/ 25310 w 23133"/>
                  <a:gd name="connsiteY0" fmla="*/ 13083 h 23133"/>
                  <a:gd name="connsiteX1" fmla="*/ 13083 w 23133"/>
                  <a:gd name="connsiteY1" fmla="*/ 25310 h 23133"/>
                  <a:gd name="connsiteX2" fmla="*/ 855 w 23133"/>
                  <a:gd name="connsiteY2" fmla="*/ 13083 h 23133"/>
                  <a:gd name="connsiteX3" fmla="*/ 13083 w 23133"/>
                  <a:gd name="connsiteY3" fmla="*/ 855 h 23133"/>
                  <a:gd name="connsiteX4" fmla="*/ 25310 w 23133"/>
                  <a:gd name="connsiteY4" fmla="*/ 13083 h 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33" h="23133">
                    <a:moveTo>
                      <a:pt x="25310" y="13083"/>
                    </a:moveTo>
                    <a:cubicBezTo>
                      <a:pt x="25310" y="19836"/>
                      <a:pt x="19836" y="25310"/>
                      <a:pt x="13083" y="25310"/>
                    </a:cubicBezTo>
                    <a:cubicBezTo>
                      <a:pt x="6330" y="25310"/>
                      <a:pt x="855" y="19836"/>
                      <a:pt x="855" y="13083"/>
                    </a:cubicBezTo>
                    <a:cubicBezTo>
                      <a:pt x="855" y="6330"/>
                      <a:pt x="6330" y="855"/>
                      <a:pt x="13083" y="855"/>
                    </a:cubicBezTo>
                    <a:cubicBezTo>
                      <a:pt x="19836" y="855"/>
                      <a:pt x="25310" y="6330"/>
                      <a:pt x="25310" y="13083"/>
                    </a:cubicBez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CCD682A-49A6-4389-BDCC-B70BB82C3B73}"/>
                  </a:ext>
                </a:extLst>
              </p:cNvPr>
              <p:cNvSpPr/>
              <p:nvPr/>
            </p:nvSpPr>
            <p:spPr>
              <a:xfrm>
                <a:off x="330470" y="1055407"/>
                <a:ext cx="446143" cy="330476"/>
              </a:xfrm>
              <a:custGeom>
                <a:avLst/>
                <a:gdLst>
                  <a:gd name="connsiteX0" fmla="*/ 445209 w 446142"/>
                  <a:gd name="connsiteY0" fmla="*/ 303765 h 330476"/>
                  <a:gd name="connsiteX1" fmla="*/ 445209 w 446142"/>
                  <a:gd name="connsiteY1" fmla="*/ 322272 h 330476"/>
                  <a:gd name="connsiteX2" fmla="*/ 435956 w 446142"/>
                  <a:gd name="connsiteY2" fmla="*/ 331525 h 330476"/>
                  <a:gd name="connsiteX3" fmla="*/ 10964 w 446142"/>
                  <a:gd name="connsiteY3" fmla="*/ 331525 h 330476"/>
                  <a:gd name="connsiteX4" fmla="*/ 1710 w 446142"/>
                  <a:gd name="connsiteY4" fmla="*/ 322272 h 330476"/>
                  <a:gd name="connsiteX5" fmla="*/ 1710 w 446142"/>
                  <a:gd name="connsiteY5" fmla="*/ 10964 h 330476"/>
                  <a:gd name="connsiteX6" fmla="*/ 10964 w 446142"/>
                  <a:gd name="connsiteY6" fmla="*/ 1710 h 330476"/>
                  <a:gd name="connsiteX7" fmla="*/ 436286 w 446142"/>
                  <a:gd name="connsiteY7" fmla="*/ 1710 h 330476"/>
                  <a:gd name="connsiteX8" fmla="*/ 445539 w 446142"/>
                  <a:gd name="connsiteY8" fmla="*/ 10964 h 330476"/>
                  <a:gd name="connsiteX9" fmla="*/ 445539 w 446142"/>
                  <a:gd name="connsiteY9" fmla="*/ 91600 h 33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6142" h="330476">
                    <a:moveTo>
                      <a:pt x="445209" y="303765"/>
                    </a:moveTo>
                    <a:lnTo>
                      <a:pt x="445209" y="322272"/>
                    </a:lnTo>
                    <a:cubicBezTo>
                      <a:pt x="445209" y="327229"/>
                      <a:pt x="440913" y="331525"/>
                      <a:pt x="435956" y="331525"/>
                    </a:cubicBezTo>
                    <a:lnTo>
                      <a:pt x="10964" y="331525"/>
                    </a:lnTo>
                    <a:cubicBezTo>
                      <a:pt x="6006" y="331525"/>
                      <a:pt x="1710" y="327229"/>
                      <a:pt x="1710" y="322272"/>
                    </a:cubicBezTo>
                    <a:lnTo>
                      <a:pt x="1710" y="10964"/>
                    </a:lnTo>
                    <a:cubicBezTo>
                      <a:pt x="1710" y="6006"/>
                      <a:pt x="6006" y="1710"/>
                      <a:pt x="10964" y="1710"/>
                    </a:cubicBezTo>
                    <a:lnTo>
                      <a:pt x="436286" y="1710"/>
                    </a:lnTo>
                    <a:cubicBezTo>
                      <a:pt x="441243" y="1710"/>
                      <a:pt x="445539" y="6006"/>
                      <a:pt x="445539" y="10964"/>
                    </a:cubicBezTo>
                    <a:lnTo>
                      <a:pt x="445539" y="9160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EB268FE6-9775-47F7-A0FA-277ED7CC49DA}"/>
                  </a:ext>
                </a:extLst>
              </p:cNvPr>
              <p:cNvSpPr/>
              <p:nvPr/>
            </p:nvSpPr>
            <p:spPr>
              <a:xfrm>
                <a:off x="330470" y="1115554"/>
                <a:ext cx="446143" cy="3305"/>
              </a:xfrm>
              <a:custGeom>
                <a:avLst/>
                <a:gdLst>
                  <a:gd name="connsiteX0" fmla="*/ 1710 w 446142"/>
                  <a:gd name="connsiteY0" fmla="*/ 1710 h 3304"/>
                  <a:gd name="connsiteX1" fmla="*/ 444548 w 446142"/>
                  <a:gd name="connsiteY1" fmla="*/ 1710 h 3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6142" h="3304">
                    <a:moveTo>
                      <a:pt x="1710" y="1710"/>
                    </a:moveTo>
                    <a:lnTo>
                      <a:pt x="444548" y="171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" name="Group 173">
              <a:extLst>
                <a:ext uri="{FF2B5EF4-FFF2-40B4-BE49-F238E27FC236}">
                  <a16:creationId xmlns:a16="http://schemas.microsoft.com/office/drawing/2014/main" id="{E2839B7E-B700-43CD-96E4-169480BDD5D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376687" y="2167321"/>
              <a:ext cx="508804" cy="289825"/>
              <a:chOff x="2407" y="1352"/>
              <a:chExt cx="948" cy="540"/>
            </a:xfrm>
            <a:noFill/>
          </p:grpSpPr>
          <p:sp>
            <p:nvSpPr>
              <p:cNvPr id="65" name="Freeform 174">
                <a:extLst>
                  <a:ext uri="{FF2B5EF4-FFF2-40B4-BE49-F238E27FC236}">
                    <a16:creationId xmlns:a16="http://schemas.microsoft.com/office/drawing/2014/main" id="{E326C4F6-790D-4505-BD8F-D89AB5E99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1411"/>
                <a:ext cx="280" cy="424"/>
              </a:xfrm>
              <a:custGeom>
                <a:avLst/>
                <a:gdLst>
                  <a:gd name="T0" fmla="*/ 209 w 280"/>
                  <a:gd name="T1" fmla="*/ 424 h 424"/>
                  <a:gd name="T2" fmla="*/ 0 w 280"/>
                  <a:gd name="T3" fmla="*/ 214 h 424"/>
                  <a:gd name="T4" fmla="*/ 215 w 280"/>
                  <a:gd name="T5" fmla="*/ 0 h 424"/>
                  <a:gd name="T6" fmla="*/ 280 w 280"/>
                  <a:gd name="T7" fmla="*/ 65 h 424"/>
                  <a:gd name="T8" fmla="*/ 131 w 280"/>
                  <a:gd name="T9" fmla="*/ 214 h 424"/>
                  <a:gd name="T10" fmla="*/ 276 w 280"/>
                  <a:gd name="T11" fmla="*/ 359 h 424"/>
                  <a:gd name="T12" fmla="*/ 209 w 280"/>
                  <a:gd name="T13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424">
                    <a:moveTo>
                      <a:pt x="209" y="424"/>
                    </a:moveTo>
                    <a:lnTo>
                      <a:pt x="0" y="214"/>
                    </a:lnTo>
                    <a:lnTo>
                      <a:pt x="215" y="0"/>
                    </a:lnTo>
                    <a:lnTo>
                      <a:pt x="280" y="65"/>
                    </a:lnTo>
                    <a:lnTo>
                      <a:pt x="131" y="214"/>
                    </a:lnTo>
                    <a:lnTo>
                      <a:pt x="276" y="359"/>
                    </a:lnTo>
                    <a:lnTo>
                      <a:pt x="209" y="424"/>
                    </a:ln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 175">
                <a:extLst>
                  <a:ext uri="{FF2B5EF4-FFF2-40B4-BE49-F238E27FC236}">
                    <a16:creationId xmlns:a16="http://schemas.microsoft.com/office/drawing/2014/main" id="{70169682-2825-4C54-A095-0EE3B19836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411"/>
                <a:ext cx="280" cy="424"/>
              </a:xfrm>
              <a:custGeom>
                <a:avLst/>
                <a:gdLst>
                  <a:gd name="T0" fmla="*/ 65 w 280"/>
                  <a:gd name="T1" fmla="*/ 424 h 424"/>
                  <a:gd name="T2" fmla="*/ 0 w 280"/>
                  <a:gd name="T3" fmla="*/ 359 h 424"/>
                  <a:gd name="T4" fmla="*/ 149 w 280"/>
                  <a:gd name="T5" fmla="*/ 210 h 424"/>
                  <a:gd name="T6" fmla="*/ 7 w 280"/>
                  <a:gd name="T7" fmla="*/ 65 h 424"/>
                  <a:gd name="T8" fmla="*/ 71 w 280"/>
                  <a:gd name="T9" fmla="*/ 0 h 424"/>
                  <a:gd name="T10" fmla="*/ 280 w 280"/>
                  <a:gd name="T11" fmla="*/ 210 h 424"/>
                  <a:gd name="T12" fmla="*/ 65 w 280"/>
                  <a:gd name="T13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424">
                    <a:moveTo>
                      <a:pt x="65" y="424"/>
                    </a:moveTo>
                    <a:lnTo>
                      <a:pt x="0" y="359"/>
                    </a:lnTo>
                    <a:lnTo>
                      <a:pt x="149" y="210"/>
                    </a:lnTo>
                    <a:lnTo>
                      <a:pt x="7" y="65"/>
                    </a:lnTo>
                    <a:lnTo>
                      <a:pt x="71" y="0"/>
                    </a:lnTo>
                    <a:lnTo>
                      <a:pt x="280" y="210"/>
                    </a:lnTo>
                    <a:lnTo>
                      <a:pt x="65" y="424"/>
                    </a:ln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 176">
                <a:extLst>
                  <a:ext uri="{FF2B5EF4-FFF2-40B4-BE49-F238E27FC236}">
                    <a16:creationId xmlns:a16="http://schemas.microsoft.com/office/drawing/2014/main" id="{78FC0D74-6346-41D7-98EB-DE9FF502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1" y="1352"/>
                <a:ext cx="301" cy="540"/>
              </a:xfrm>
              <a:custGeom>
                <a:avLst/>
                <a:gdLst>
                  <a:gd name="T0" fmla="*/ 85 w 301"/>
                  <a:gd name="T1" fmla="*/ 540 h 540"/>
                  <a:gd name="T2" fmla="*/ 0 w 301"/>
                  <a:gd name="T3" fmla="*/ 502 h 540"/>
                  <a:gd name="T4" fmla="*/ 215 w 301"/>
                  <a:gd name="T5" fmla="*/ 0 h 540"/>
                  <a:gd name="T6" fmla="*/ 301 w 301"/>
                  <a:gd name="T7" fmla="*/ 38 h 540"/>
                  <a:gd name="T8" fmla="*/ 85 w 301"/>
                  <a:gd name="T9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540">
                    <a:moveTo>
                      <a:pt x="85" y="540"/>
                    </a:moveTo>
                    <a:lnTo>
                      <a:pt x="0" y="502"/>
                    </a:lnTo>
                    <a:lnTo>
                      <a:pt x="215" y="0"/>
                    </a:lnTo>
                    <a:lnTo>
                      <a:pt x="301" y="38"/>
                    </a:lnTo>
                    <a:lnTo>
                      <a:pt x="85" y="540"/>
                    </a:lnTo>
                    <a:close/>
                  </a:path>
                </a:pathLst>
              </a:custGeom>
              <a:grpFill/>
              <a:ln w="1587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346517D6-7852-4A80-915E-E7309E211743}"/>
              </a:ext>
            </a:extLst>
          </p:cNvPr>
          <p:cNvSpPr/>
          <p:nvPr/>
        </p:nvSpPr>
        <p:spPr>
          <a:xfrm>
            <a:off x="3737609" y="1010211"/>
            <a:ext cx="1722075" cy="172207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7315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AVAILABLE </a:t>
            </a:r>
            <a:b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SOURCE SOFTWARE BUSINESS</a:t>
            </a:r>
          </a:p>
        </p:txBody>
      </p:sp>
      <p:sp>
        <p:nvSpPr>
          <p:cNvPr id="26" name="Graphic 20">
            <a:extLst>
              <a:ext uri="{FF2B5EF4-FFF2-40B4-BE49-F238E27FC236}">
                <a16:creationId xmlns:a16="http://schemas.microsoft.com/office/drawing/2014/main" id="{E9410F7C-658A-4D93-AC7C-9F3E2B9E278F}"/>
              </a:ext>
            </a:extLst>
          </p:cNvPr>
          <p:cNvSpPr/>
          <p:nvPr/>
        </p:nvSpPr>
        <p:spPr>
          <a:xfrm>
            <a:off x="3801625" y="2457450"/>
            <a:ext cx="1594043" cy="678797"/>
          </a:xfrm>
          <a:custGeom>
            <a:avLst/>
            <a:gdLst>
              <a:gd name="connsiteX0" fmla="*/ 1241012 w 1238250"/>
              <a:gd name="connsiteY0" fmla="*/ 0 h 571500"/>
              <a:gd name="connsiteX1" fmla="*/ 1241012 w 1238250"/>
              <a:gd name="connsiteY1" fmla="*/ 576263 h 571500"/>
              <a:gd name="connsiteX2" fmla="*/ 0 w 1238250"/>
              <a:gd name="connsiteY2" fmla="*/ 576263 h 571500"/>
              <a:gd name="connsiteX3" fmla="*/ 0 w 1238250"/>
              <a:gd name="connsiteY3" fmla="*/ 0 h 571500"/>
              <a:gd name="connsiteX4" fmla="*/ 0 w 1238250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250" h="571500">
                <a:moveTo>
                  <a:pt x="1241012" y="0"/>
                </a:moveTo>
                <a:lnTo>
                  <a:pt x="1241012" y="576263"/>
                </a:lnTo>
                <a:lnTo>
                  <a:pt x="0" y="5762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ASS GitHub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8A649F-6D00-4229-9B52-D8E4347E8FC9}"/>
              </a:ext>
            </a:extLst>
          </p:cNvPr>
          <p:cNvGrpSpPr/>
          <p:nvPr/>
        </p:nvGrpSpPr>
        <p:grpSpPr>
          <a:xfrm>
            <a:off x="3884545" y="1157148"/>
            <a:ext cx="1428204" cy="1428202"/>
            <a:chOff x="3922487" y="1166514"/>
            <a:chExt cx="1352319" cy="1352319"/>
          </a:xfrm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9EFDE9ED-FD8F-41D6-9E25-6953B650B66C}"/>
                </a:ext>
              </a:extLst>
            </p:cNvPr>
            <p:cNvSpPr/>
            <p:nvPr/>
          </p:nvSpPr>
          <p:spPr>
            <a:xfrm>
              <a:off x="3922487" y="1166514"/>
              <a:ext cx="1352319" cy="1352319"/>
            </a:xfrm>
            <a:prstGeom prst="arc">
              <a:avLst>
                <a:gd name="adj1" fmla="val 18460172"/>
                <a:gd name="adj2" fmla="val 2923882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91BF0F8A-2392-4FE0-995B-7E7E06D48EC5}"/>
                </a:ext>
              </a:extLst>
            </p:cNvPr>
            <p:cNvSpPr/>
            <p:nvPr/>
          </p:nvSpPr>
          <p:spPr>
            <a:xfrm flipH="1">
              <a:off x="3922487" y="1166514"/>
              <a:ext cx="1352319" cy="1352319"/>
            </a:xfrm>
            <a:prstGeom prst="arc">
              <a:avLst>
                <a:gd name="adj1" fmla="val 18641795"/>
                <a:gd name="adj2" fmla="val 2631524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A351516-3C06-4703-A2C4-9CCDC28A9564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22605" y="2245519"/>
            <a:ext cx="12700" cy="646818"/>
          </a:xfrm>
          <a:prstGeom prst="bentConnector3">
            <a:avLst>
              <a:gd name="adj1" fmla="val 1800000"/>
            </a:avLst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D64372-013E-4071-951C-5649D78A60CD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AF97A4C-C11B-41C0-9906-E42781A4C64C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62" name="Group 4">
                <a:extLst>
                  <a:ext uri="{FF2B5EF4-FFF2-40B4-BE49-F238E27FC236}">
                    <a16:creationId xmlns:a16="http://schemas.microsoft.com/office/drawing/2014/main" id="{BFA021DE-302B-44C3-967D-7AE3626A4F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86" name="Oval 5">
                  <a:extLst>
                    <a:ext uri="{FF2B5EF4-FFF2-40B4-BE49-F238E27FC236}">
                      <a16:creationId xmlns:a16="http://schemas.microsoft.com/office/drawing/2014/main" id="{FF4CB8BD-D550-4890-B69D-0FB4678CD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6">
                  <a:extLst>
                    <a:ext uri="{FF2B5EF4-FFF2-40B4-BE49-F238E27FC236}">
                      <a16:creationId xmlns:a16="http://schemas.microsoft.com/office/drawing/2014/main" id="{57747A2B-7AB3-421B-89C3-2E7877678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4">
                <a:extLst>
                  <a:ext uri="{FF2B5EF4-FFF2-40B4-BE49-F238E27FC236}">
                    <a16:creationId xmlns:a16="http://schemas.microsoft.com/office/drawing/2014/main" id="{F0DCDF3B-3956-4AE5-AB1F-B81EEEBD785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84" name="Oval 5">
                  <a:extLst>
                    <a:ext uri="{FF2B5EF4-FFF2-40B4-BE49-F238E27FC236}">
                      <a16:creationId xmlns:a16="http://schemas.microsoft.com/office/drawing/2014/main" id="{EFF84061-A298-4515-9CAA-6DAC98E32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88BBDBAD-581D-415B-8D0F-CF4438D246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4">
                <a:extLst>
                  <a:ext uri="{FF2B5EF4-FFF2-40B4-BE49-F238E27FC236}">
                    <a16:creationId xmlns:a16="http://schemas.microsoft.com/office/drawing/2014/main" id="{617AB9A6-36A8-45D9-83F6-5A3035222BD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82" name="Oval 5">
                  <a:extLst>
                    <a:ext uri="{FF2B5EF4-FFF2-40B4-BE49-F238E27FC236}">
                      <a16:creationId xmlns:a16="http://schemas.microsoft.com/office/drawing/2014/main" id="{395C1E23-0434-4346-BBF2-EDD2C6249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6">
                  <a:extLst>
                    <a:ext uri="{FF2B5EF4-FFF2-40B4-BE49-F238E27FC236}">
                      <a16:creationId xmlns:a16="http://schemas.microsoft.com/office/drawing/2014/main" id="{D403E9BD-8400-4E1C-9D1A-068E43816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4">
                <a:extLst>
                  <a:ext uri="{FF2B5EF4-FFF2-40B4-BE49-F238E27FC236}">
                    <a16:creationId xmlns:a16="http://schemas.microsoft.com/office/drawing/2014/main" id="{DC770C3C-803D-484D-B421-B0DF81206FA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80" name="Oval 5">
                  <a:extLst>
                    <a:ext uri="{FF2B5EF4-FFF2-40B4-BE49-F238E27FC236}">
                      <a16:creationId xmlns:a16="http://schemas.microsoft.com/office/drawing/2014/main" id="{B5A5BE38-2E73-4307-BF79-A66E95311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">
                  <a:extLst>
                    <a:ext uri="{FF2B5EF4-FFF2-40B4-BE49-F238E27FC236}">
                      <a16:creationId xmlns:a16="http://schemas.microsoft.com/office/drawing/2014/main" id="{F05E892E-D28B-4550-8971-28FCB051A8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5924FDEB-B6E7-4DAE-90EE-7E790174EA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78" name="Oval 5">
                  <a:extLst>
                    <a:ext uri="{FF2B5EF4-FFF2-40B4-BE49-F238E27FC236}">
                      <a16:creationId xmlns:a16="http://schemas.microsoft.com/office/drawing/2014/main" id="{AAD8430F-2739-44D7-B54E-6EF2059246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6">
                  <a:extLst>
                    <a:ext uri="{FF2B5EF4-FFF2-40B4-BE49-F238E27FC236}">
                      <a16:creationId xmlns:a16="http://schemas.microsoft.com/office/drawing/2014/main" id="{54A06471-0DAC-42D8-811F-F55DA8C1B2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4">
                <a:extLst>
                  <a:ext uri="{FF2B5EF4-FFF2-40B4-BE49-F238E27FC236}">
                    <a16:creationId xmlns:a16="http://schemas.microsoft.com/office/drawing/2014/main" id="{C3475936-E292-4383-90F3-1E410BDD92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76" name="Oval 5">
                  <a:extLst>
                    <a:ext uri="{FF2B5EF4-FFF2-40B4-BE49-F238E27FC236}">
                      <a16:creationId xmlns:a16="http://schemas.microsoft.com/office/drawing/2014/main" id="{66517CF2-6419-43DD-82AE-675F47A1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6">
                  <a:extLst>
                    <a:ext uri="{FF2B5EF4-FFF2-40B4-BE49-F238E27FC236}">
                      <a16:creationId xmlns:a16="http://schemas.microsoft.com/office/drawing/2014/main" id="{C0538331-1D18-4E91-A52D-7BA1D2DC0F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">
                <a:extLst>
                  <a:ext uri="{FF2B5EF4-FFF2-40B4-BE49-F238E27FC236}">
                    <a16:creationId xmlns:a16="http://schemas.microsoft.com/office/drawing/2014/main" id="{513B7B53-57D0-48B8-809A-FA6438766D7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74" name="Oval 5">
                  <a:extLst>
                    <a:ext uri="{FF2B5EF4-FFF2-40B4-BE49-F238E27FC236}">
                      <a16:creationId xmlns:a16="http://schemas.microsoft.com/office/drawing/2014/main" id="{626EE183-4661-4F9C-AF80-3CE407C6C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6">
                  <a:extLst>
                    <a:ext uri="{FF2B5EF4-FFF2-40B4-BE49-F238E27FC236}">
                      <a16:creationId xmlns:a16="http://schemas.microsoft.com/office/drawing/2014/main" id="{C7959A0F-A0D5-4B74-BE71-FA1B821BA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D9F6BC-AD19-41DF-90BC-9F08D15FEF1A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A7D3581-DB22-4BA1-83B8-ECA645598217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C3B39F5-F56B-4CE3-BA26-42125E626EB4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2366FAA0-D9B6-4DA7-94F8-EC63256BA844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E51B07D4-FF5C-498F-93FF-3119F924D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477434E-9AE6-4B6D-BA67-85F5C230E2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2E2820B-F051-4CFA-B0CD-ECE2F3235DC7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92" name="Freeform 5">
                <a:extLst>
                  <a:ext uri="{FF2B5EF4-FFF2-40B4-BE49-F238E27FC236}">
                    <a16:creationId xmlns:a16="http://schemas.microsoft.com/office/drawing/2014/main" id="{18610444-295F-4148-B919-07672F2EB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6A0AB81-CE3D-4F37-B24B-79D7C9B480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C79A6475-60BD-455E-A727-58863D21177A}"/>
              </a:ext>
            </a:extLst>
          </p:cNvPr>
          <p:cNvSpPr/>
          <p:nvPr/>
        </p:nvSpPr>
        <p:spPr>
          <a:xfrm>
            <a:off x="-1" y="0"/>
            <a:ext cx="9144001" cy="7956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  <a:latin typeface="Amazon Ember Regular" charset="0"/>
                <a:ea typeface="+mj-ea"/>
              </a:rPr>
              <a:t>Keep open source open</a:t>
            </a:r>
          </a:p>
        </p:txBody>
      </p:sp>
      <p:cxnSp>
        <p:nvCxnSpPr>
          <p:cNvPr id="177" name="Connector: Elbow 176">
            <a:extLst>
              <a:ext uri="{FF2B5EF4-FFF2-40B4-BE49-F238E27FC236}">
                <a16:creationId xmlns:a16="http://schemas.microsoft.com/office/drawing/2014/main" id="{D263AC8E-E5D5-44DA-BF3C-7B88A4D87360}"/>
              </a:ext>
            </a:extLst>
          </p:cNvPr>
          <p:cNvCxnSpPr>
            <a:cxnSpLocks/>
          </p:cNvCxnSpPr>
          <p:nvPr/>
        </p:nvCxnSpPr>
        <p:spPr>
          <a:xfrm flipV="1">
            <a:off x="5179219" y="2633663"/>
            <a:ext cx="71437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ctor: Elbow 179">
            <a:extLst>
              <a:ext uri="{FF2B5EF4-FFF2-40B4-BE49-F238E27FC236}">
                <a16:creationId xmlns:a16="http://schemas.microsoft.com/office/drawing/2014/main" id="{D8ED3A49-DA5A-420B-8813-791F5F3CA2B6}"/>
              </a:ext>
            </a:extLst>
          </p:cNvPr>
          <p:cNvCxnSpPr>
            <a:cxnSpLocks/>
          </p:cNvCxnSpPr>
          <p:nvPr/>
        </p:nvCxnSpPr>
        <p:spPr>
          <a:xfrm flipH="1" flipV="1">
            <a:off x="3951274" y="2633663"/>
            <a:ext cx="71437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Graphic 20">
            <a:extLst>
              <a:ext uri="{FF2B5EF4-FFF2-40B4-BE49-F238E27FC236}">
                <a16:creationId xmlns:a16="http://schemas.microsoft.com/office/drawing/2014/main" id="{F5100CAC-CE90-47E9-A8B6-31B1B7AB1C78}"/>
              </a:ext>
            </a:extLst>
          </p:cNvPr>
          <p:cNvSpPr/>
          <p:nvPr/>
        </p:nvSpPr>
        <p:spPr>
          <a:xfrm>
            <a:off x="3801625" y="3257551"/>
            <a:ext cx="1594043" cy="391466"/>
          </a:xfrm>
          <a:custGeom>
            <a:avLst/>
            <a:gdLst>
              <a:gd name="connsiteX0" fmla="*/ 1241012 w 1238250"/>
              <a:gd name="connsiteY0" fmla="*/ 0 h 571500"/>
              <a:gd name="connsiteX1" fmla="*/ 1241012 w 1238250"/>
              <a:gd name="connsiteY1" fmla="*/ 576263 h 571500"/>
              <a:gd name="connsiteX2" fmla="*/ 0 w 1238250"/>
              <a:gd name="connsiteY2" fmla="*/ 576263 h 571500"/>
              <a:gd name="connsiteX3" fmla="*/ 0 w 1238250"/>
              <a:gd name="connsiteY3" fmla="*/ 0 h 571500"/>
              <a:gd name="connsiteX4" fmla="*/ 0 w 1238250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250" h="571500">
                <a:moveTo>
                  <a:pt x="1241012" y="0"/>
                </a:moveTo>
                <a:lnTo>
                  <a:pt x="1241012" y="576263"/>
                </a:lnTo>
                <a:lnTo>
                  <a:pt x="0" y="5762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GitHub extensions</a:t>
            </a:r>
          </a:p>
        </p:txBody>
      </p: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15605EEE-226C-437A-9CF9-2389A867EA23}"/>
              </a:ext>
            </a:extLst>
          </p:cNvPr>
          <p:cNvCxnSpPr/>
          <p:nvPr/>
        </p:nvCxnSpPr>
        <p:spPr>
          <a:xfrm rot="5400000" flipH="1" flipV="1">
            <a:off x="3472107" y="3476869"/>
            <a:ext cx="278830" cy="215984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914ED3EA-542C-4A9D-947F-9F9FAE0FB579}"/>
              </a:ext>
            </a:extLst>
          </p:cNvPr>
          <p:cNvGrpSpPr/>
          <p:nvPr/>
        </p:nvGrpSpPr>
        <p:grpSpPr>
          <a:xfrm>
            <a:off x="5459144" y="2708474"/>
            <a:ext cx="1222644" cy="728671"/>
            <a:chOff x="5459144" y="2708474"/>
            <a:chExt cx="1222644" cy="72867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27696EF-5025-41A2-A7E3-4F11F1215901}"/>
                </a:ext>
              </a:extLst>
            </p:cNvPr>
            <p:cNvCxnSpPr/>
            <p:nvPr/>
          </p:nvCxnSpPr>
          <p:spPr>
            <a:xfrm>
              <a:off x="5808663" y="2708474"/>
              <a:ext cx="0" cy="204193"/>
            </a:xfrm>
            <a:prstGeom prst="line">
              <a:avLst/>
            </a:prstGeom>
            <a:ln cap="rnd">
              <a:gradFill>
                <a:gsLst>
                  <a:gs pos="0">
                    <a:schemeClr val="accent1"/>
                  </a:gs>
                  <a:gs pos="50000">
                    <a:schemeClr val="accent1">
                      <a:lumMod val="50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tailEnd type="none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or: Elbow 99">
              <a:extLst>
                <a:ext uri="{FF2B5EF4-FFF2-40B4-BE49-F238E27FC236}">
                  <a16:creationId xmlns:a16="http://schemas.microsoft.com/office/drawing/2014/main" id="{ED3C7208-BFF8-4D72-B331-50D3D8A83AED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59144" y="2809874"/>
              <a:ext cx="1222644" cy="627271"/>
            </a:xfrm>
            <a:prstGeom prst="bentConnector3">
              <a:avLst>
                <a:gd name="adj1" fmla="val 84668"/>
              </a:avLst>
            </a:prstGeom>
            <a:ln cap="rnd">
              <a:tailEnd type="arrow" w="lg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EA7BFE9-8B52-4DDD-97C1-8AB37257EEF8}"/>
              </a:ext>
            </a:extLst>
          </p:cNvPr>
          <p:cNvGrpSpPr/>
          <p:nvPr/>
        </p:nvGrpSpPr>
        <p:grpSpPr>
          <a:xfrm>
            <a:off x="3332093" y="3572338"/>
            <a:ext cx="311020" cy="311020"/>
            <a:chOff x="3090524" y="4599833"/>
            <a:chExt cx="311020" cy="31102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9B95C20-B492-4F41-850E-5BF7F8AA4DAA}"/>
                </a:ext>
              </a:extLst>
            </p:cNvPr>
            <p:cNvSpPr/>
            <p:nvPr/>
          </p:nvSpPr>
          <p:spPr>
            <a:xfrm>
              <a:off x="3090524" y="4599833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103" name="Freeform 58">
              <a:extLst>
                <a:ext uri="{FF2B5EF4-FFF2-40B4-BE49-F238E27FC236}">
                  <a16:creationId xmlns:a16="http://schemas.microsoft.com/office/drawing/2014/main" id="{3A65148E-B4B4-46D9-B495-C7E192573C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6280" y="4671836"/>
              <a:ext cx="199509" cy="167014"/>
            </a:xfrm>
            <a:custGeom>
              <a:avLst/>
              <a:gdLst>
                <a:gd name="T0" fmla="*/ 82 w 124"/>
                <a:gd name="T1" fmla="*/ 41 h 103"/>
                <a:gd name="T2" fmla="*/ 82 w 124"/>
                <a:gd name="T3" fmla="*/ 63 h 103"/>
                <a:gd name="T4" fmla="*/ 62 w 124"/>
                <a:gd name="T5" fmla="*/ 83 h 103"/>
                <a:gd name="T6" fmla="*/ 43 w 124"/>
                <a:gd name="T7" fmla="*/ 83 h 103"/>
                <a:gd name="T8" fmla="*/ 33 w 124"/>
                <a:gd name="T9" fmla="*/ 94 h 103"/>
                <a:gd name="T10" fmla="*/ 24 w 124"/>
                <a:gd name="T11" fmla="*/ 94 h 103"/>
                <a:gd name="T12" fmla="*/ 24 w 124"/>
                <a:gd name="T13" fmla="*/ 83 h 103"/>
                <a:gd name="T14" fmla="*/ 20 w 124"/>
                <a:gd name="T15" fmla="*/ 83 h 103"/>
                <a:gd name="T16" fmla="*/ 0 w 124"/>
                <a:gd name="T17" fmla="*/ 63 h 103"/>
                <a:gd name="T18" fmla="*/ 0 w 124"/>
                <a:gd name="T19" fmla="*/ 41 h 103"/>
                <a:gd name="T20" fmla="*/ 20 w 124"/>
                <a:gd name="T21" fmla="*/ 21 h 103"/>
                <a:gd name="T22" fmla="*/ 62 w 124"/>
                <a:gd name="T23" fmla="*/ 21 h 103"/>
                <a:gd name="T24" fmla="*/ 82 w 124"/>
                <a:gd name="T25" fmla="*/ 41 h 103"/>
                <a:gd name="T26" fmla="*/ 104 w 124"/>
                <a:gd name="T27" fmla="*/ 0 h 103"/>
                <a:gd name="T28" fmla="*/ 76 w 124"/>
                <a:gd name="T29" fmla="*/ 0 h 103"/>
                <a:gd name="T30" fmla="*/ 56 w 124"/>
                <a:gd name="T31" fmla="*/ 20 h 103"/>
                <a:gd name="T32" fmla="*/ 56 w 124"/>
                <a:gd name="T33" fmla="*/ 31 h 103"/>
                <a:gd name="T34" fmla="*/ 76 w 124"/>
                <a:gd name="T35" fmla="*/ 51 h 103"/>
                <a:gd name="T36" fmla="*/ 89 w 124"/>
                <a:gd name="T37" fmla="*/ 51 h 103"/>
                <a:gd name="T38" fmla="*/ 99 w 124"/>
                <a:gd name="T39" fmla="*/ 61 h 103"/>
                <a:gd name="T40" fmla="*/ 102 w 124"/>
                <a:gd name="T41" fmla="*/ 60 h 103"/>
                <a:gd name="T42" fmla="*/ 102 w 124"/>
                <a:gd name="T43" fmla="*/ 51 h 103"/>
                <a:gd name="T44" fmla="*/ 104 w 124"/>
                <a:gd name="T45" fmla="*/ 51 h 103"/>
                <a:gd name="T46" fmla="*/ 124 w 124"/>
                <a:gd name="T47" fmla="*/ 31 h 103"/>
                <a:gd name="T48" fmla="*/ 124 w 124"/>
                <a:gd name="T49" fmla="*/ 20 h 103"/>
                <a:gd name="T50" fmla="*/ 104 w 124"/>
                <a:gd name="T5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103">
                  <a:moveTo>
                    <a:pt x="82" y="41"/>
                  </a:moveTo>
                  <a:cubicBezTo>
                    <a:pt x="82" y="63"/>
                    <a:pt x="82" y="63"/>
                    <a:pt x="82" y="63"/>
                  </a:cubicBezTo>
                  <a:cubicBezTo>
                    <a:pt x="82" y="74"/>
                    <a:pt x="73" y="83"/>
                    <a:pt x="62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0" y="86"/>
                    <a:pt x="36" y="90"/>
                    <a:pt x="33" y="94"/>
                  </a:cubicBezTo>
                  <a:cubicBezTo>
                    <a:pt x="25" y="103"/>
                    <a:pt x="24" y="94"/>
                    <a:pt x="24" y="94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9" y="83"/>
                    <a:pt x="0" y="74"/>
                    <a:pt x="0" y="63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0"/>
                    <a:pt x="9" y="21"/>
                    <a:pt x="20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3" y="21"/>
                    <a:pt x="82" y="30"/>
                    <a:pt x="82" y="41"/>
                  </a:cubicBezTo>
                  <a:close/>
                  <a:moveTo>
                    <a:pt x="104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65" y="0"/>
                    <a:pt x="56" y="9"/>
                    <a:pt x="56" y="2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42"/>
                    <a:pt x="65" y="51"/>
                    <a:pt x="76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93" y="54"/>
                    <a:pt x="97" y="59"/>
                    <a:pt x="99" y="61"/>
                  </a:cubicBezTo>
                  <a:cubicBezTo>
                    <a:pt x="103" y="64"/>
                    <a:pt x="102" y="60"/>
                    <a:pt x="102" y="60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15" y="51"/>
                    <a:pt x="124" y="42"/>
                    <a:pt x="124" y="31"/>
                  </a:cubicBezTo>
                  <a:cubicBezTo>
                    <a:pt x="124" y="20"/>
                    <a:pt x="124" y="20"/>
                    <a:pt x="124" y="20"/>
                  </a:cubicBezTo>
                  <a:cubicBezTo>
                    <a:pt x="124" y="9"/>
                    <a:pt x="115" y="0"/>
                    <a:pt x="104" y="0"/>
                  </a:cubicBezTo>
                  <a:close/>
                </a:path>
              </a:pathLst>
            </a:cu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BE7EF15-A33F-4818-AF3A-A62197CEE2D3}"/>
              </a:ext>
            </a:extLst>
          </p:cNvPr>
          <p:cNvGrpSpPr/>
          <p:nvPr/>
        </p:nvGrpSpPr>
        <p:grpSpPr>
          <a:xfrm>
            <a:off x="6604731" y="2659239"/>
            <a:ext cx="311020" cy="311020"/>
            <a:chOff x="3090524" y="4599833"/>
            <a:chExt cx="311020" cy="311020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2D1E0408-2694-44B1-88A2-776158E3CC79}"/>
                </a:ext>
              </a:extLst>
            </p:cNvPr>
            <p:cNvSpPr/>
            <p:nvPr/>
          </p:nvSpPr>
          <p:spPr>
            <a:xfrm>
              <a:off x="3090524" y="4599833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106" name="Freeform 58">
              <a:extLst>
                <a:ext uri="{FF2B5EF4-FFF2-40B4-BE49-F238E27FC236}">
                  <a16:creationId xmlns:a16="http://schemas.microsoft.com/office/drawing/2014/main" id="{D7209C8C-1110-4D18-8376-0CB3ED1239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6280" y="4671836"/>
              <a:ext cx="199509" cy="167014"/>
            </a:xfrm>
            <a:custGeom>
              <a:avLst/>
              <a:gdLst>
                <a:gd name="T0" fmla="*/ 82 w 124"/>
                <a:gd name="T1" fmla="*/ 41 h 103"/>
                <a:gd name="T2" fmla="*/ 82 w 124"/>
                <a:gd name="T3" fmla="*/ 63 h 103"/>
                <a:gd name="T4" fmla="*/ 62 w 124"/>
                <a:gd name="T5" fmla="*/ 83 h 103"/>
                <a:gd name="T6" fmla="*/ 43 w 124"/>
                <a:gd name="T7" fmla="*/ 83 h 103"/>
                <a:gd name="T8" fmla="*/ 33 w 124"/>
                <a:gd name="T9" fmla="*/ 94 h 103"/>
                <a:gd name="T10" fmla="*/ 24 w 124"/>
                <a:gd name="T11" fmla="*/ 94 h 103"/>
                <a:gd name="T12" fmla="*/ 24 w 124"/>
                <a:gd name="T13" fmla="*/ 83 h 103"/>
                <a:gd name="T14" fmla="*/ 20 w 124"/>
                <a:gd name="T15" fmla="*/ 83 h 103"/>
                <a:gd name="T16" fmla="*/ 0 w 124"/>
                <a:gd name="T17" fmla="*/ 63 h 103"/>
                <a:gd name="T18" fmla="*/ 0 w 124"/>
                <a:gd name="T19" fmla="*/ 41 h 103"/>
                <a:gd name="T20" fmla="*/ 20 w 124"/>
                <a:gd name="T21" fmla="*/ 21 h 103"/>
                <a:gd name="T22" fmla="*/ 62 w 124"/>
                <a:gd name="T23" fmla="*/ 21 h 103"/>
                <a:gd name="T24" fmla="*/ 82 w 124"/>
                <a:gd name="T25" fmla="*/ 41 h 103"/>
                <a:gd name="T26" fmla="*/ 104 w 124"/>
                <a:gd name="T27" fmla="*/ 0 h 103"/>
                <a:gd name="T28" fmla="*/ 76 w 124"/>
                <a:gd name="T29" fmla="*/ 0 h 103"/>
                <a:gd name="T30" fmla="*/ 56 w 124"/>
                <a:gd name="T31" fmla="*/ 20 h 103"/>
                <a:gd name="T32" fmla="*/ 56 w 124"/>
                <a:gd name="T33" fmla="*/ 31 h 103"/>
                <a:gd name="T34" fmla="*/ 76 w 124"/>
                <a:gd name="T35" fmla="*/ 51 h 103"/>
                <a:gd name="T36" fmla="*/ 89 w 124"/>
                <a:gd name="T37" fmla="*/ 51 h 103"/>
                <a:gd name="T38" fmla="*/ 99 w 124"/>
                <a:gd name="T39" fmla="*/ 61 h 103"/>
                <a:gd name="T40" fmla="*/ 102 w 124"/>
                <a:gd name="T41" fmla="*/ 60 h 103"/>
                <a:gd name="T42" fmla="*/ 102 w 124"/>
                <a:gd name="T43" fmla="*/ 51 h 103"/>
                <a:gd name="T44" fmla="*/ 104 w 124"/>
                <a:gd name="T45" fmla="*/ 51 h 103"/>
                <a:gd name="T46" fmla="*/ 124 w 124"/>
                <a:gd name="T47" fmla="*/ 31 h 103"/>
                <a:gd name="T48" fmla="*/ 124 w 124"/>
                <a:gd name="T49" fmla="*/ 20 h 103"/>
                <a:gd name="T50" fmla="*/ 104 w 124"/>
                <a:gd name="T5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103">
                  <a:moveTo>
                    <a:pt x="82" y="41"/>
                  </a:moveTo>
                  <a:cubicBezTo>
                    <a:pt x="82" y="63"/>
                    <a:pt x="82" y="63"/>
                    <a:pt x="82" y="63"/>
                  </a:cubicBezTo>
                  <a:cubicBezTo>
                    <a:pt x="82" y="74"/>
                    <a:pt x="73" y="83"/>
                    <a:pt x="62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0" y="86"/>
                    <a:pt x="36" y="90"/>
                    <a:pt x="33" y="94"/>
                  </a:cubicBezTo>
                  <a:cubicBezTo>
                    <a:pt x="25" y="103"/>
                    <a:pt x="24" y="94"/>
                    <a:pt x="24" y="94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9" y="83"/>
                    <a:pt x="0" y="74"/>
                    <a:pt x="0" y="63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0"/>
                    <a:pt x="9" y="21"/>
                    <a:pt x="20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3" y="21"/>
                    <a:pt x="82" y="30"/>
                    <a:pt x="82" y="41"/>
                  </a:cubicBezTo>
                  <a:close/>
                  <a:moveTo>
                    <a:pt x="104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65" y="0"/>
                    <a:pt x="56" y="9"/>
                    <a:pt x="56" y="2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42"/>
                    <a:pt x="65" y="51"/>
                    <a:pt x="76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93" y="54"/>
                    <a:pt x="97" y="59"/>
                    <a:pt x="99" y="61"/>
                  </a:cubicBezTo>
                  <a:cubicBezTo>
                    <a:pt x="103" y="64"/>
                    <a:pt x="102" y="60"/>
                    <a:pt x="102" y="60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15" y="51"/>
                    <a:pt x="124" y="42"/>
                    <a:pt x="124" y="31"/>
                  </a:cubicBezTo>
                  <a:cubicBezTo>
                    <a:pt x="124" y="20"/>
                    <a:pt x="124" y="20"/>
                    <a:pt x="124" y="20"/>
                  </a:cubicBezTo>
                  <a:cubicBezTo>
                    <a:pt x="124" y="9"/>
                    <a:pt x="115" y="0"/>
                    <a:pt x="104" y="0"/>
                  </a:cubicBezTo>
                  <a:close/>
                </a:path>
              </a:pathLst>
            </a:cu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2418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47 L 0.00052 -0.05309 L 0.03247 -0.05432 " pathEditMode="relative" ptsTypes="AAA">
                                      <p:cBhvr>
                                        <p:cTn id="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371 L -0.12188 0.00247 L -0.12275 0.12099 L -0.14931 0.12099 " pathEditMode="relative" ptsTypes="AAAA">
                                      <p:cBhvr>
                                        <p:cTn id="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4E7314-BF9C-40F9-A6D6-565BFD4EDE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6700" y="1946275"/>
            <a:ext cx="6070600" cy="1250950"/>
          </a:xfrm>
        </p:spPr>
        <p:txBody>
          <a:bodyPr/>
          <a:lstStyle/>
          <a:p>
            <a:pPr algn="ctr"/>
            <a:r>
              <a:rPr lang="en-US" b="1" dirty="0"/>
              <a:t>Some better strategies</a:t>
            </a:r>
          </a:p>
        </p:txBody>
      </p:sp>
    </p:spTree>
    <p:extLst>
      <p:ext uri="{BB962C8B-B14F-4D97-AF65-F5344CB8AC3E}">
        <p14:creationId xmlns:p14="http://schemas.microsoft.com/office/powerpoint/2010/main" val="410251594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>
            <a:extLst>
              <a:ext uri="{FF2B5EF4-FFF2-40B4-BE49-F238E27FC236}">
                <a16:creationId xmlns:a16="http://schemas.microsoft.com/office/drawing/2014/main" id="{35910392-A552-49BF-9767-48DAFA78FCE2}"/>
              </a:ext>
            </a:extLst>
          </p:cNvPr>
          <p:cNvSpPr/>
          <p:nvPr/>
        </p:nvSpPr>
        <p:spPr>
          <a:xfrm>
            <a:off x="-1" y="0"/>
            <a:ext cx="9144001" cy="657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chemeClr val="bg1"/>
                </a:solidFill>
                <a:latin typeface="Amazon Ember Regular" charset="0"/>
                <a:ea typeface="+mj-ea"/>
              </a:rPr>
              <a:t>MongoDB example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658FF80-0AA9-45C4-83B5-A57B3DED6613}"/>
              </a:ext>
            </a:extLst>
          </p:cNvPr>
          <p:cNvSpPr/>
          <p:nvPr/>
        </p:nvSpPr>
        <p:spPr>
          <a:xfrm>
            <a:off x="2262433" y="1160834"/>
            <a:ext cx="1344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Growth continues after AWS </a:t>
            </a:r>
            <a:r>
              <a:rPr lang="en-US" sz="1100" dirty="0" err="1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DocumentDB</a:t>
            </a:r>
            <a:r>
              <a:rPr lang="en-US" sz="11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release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8A74A6D-BE89-4D6A-B62C-40AD8A264BD2}"/>
              </a:ext>
            </a:extLst>
          </p:cNvPr>
          <p:cNvSpPr/>
          <p:nvPr/>
        </p:nvSpPr>
        <p:spPr>
          <a:xfrm>
            <a:off x="616079" y="2035844"/>
            <a:ext cx="2043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MongoDB is AWS reinvent 2019 top level sponsor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06EDDE3-0101-4E65-A7A7-6C18572502D0}"/>
              </a:ext>
            </a:extLst>
          </p:cNvPr>
          <p:cNvSpPr/>
          <p:nvPr/>
        </p:nvSpPr>
        <p:spPr>
          <a:xfrm>
            <a:off x="616079" y="2562251"/>
            <a:ext cx="21230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 as a force multiplier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301EA9-2623-4599-8830-2F52D9822ADC}"/>
              </a:ext>
            </a:extLst>
          </p:cNvPr>
          <p:cNvSpPr/>
          <p:nvPr/>
        </p:nvSpPr>
        <p:spPr>
          <a:xfrm>
            <a:off x="628260" y="2792832"/>
            <a:ext cx="2266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effectively endorses MongoDB as segment winner and safe long-term bet</a:t>
            </a:r>
          </a:p>
        </p:txBody>
      </p:sp>
      <p:grpSp>
        <p:nvGrpSpPr>
          <p:cNvPr id="3080" name="Group 3079">
            <a:extLst>
              <a:ext uri="{FF2B5EF4-FFF2-40B4-BE49-F238E27FC236}">
                <a16:creationId xmlns:a16="http://schemas.microsoft.com/office/drawing/2014/main" id="{F801B700-C07B-43C5-B0CA-E0B2DBC3ECDA}"/>
              </a:ext>
            </a:extLst>
          </p:cNvPr>
          <p:cNvGrpSpPr/>
          <p:nvPr/>
        </p:nvGrpSpPr>
        <p:grpSpPr>
          <a:xfrm>
            <a:off x="640820" y="766029"/>
            <a:ext cx="1617209" cy="1152917"/>
            <a:chOff x="640820" y="766029"/>
            <a:chExt cx="1617209" cy="1520141"/>
          </a:xfrm>
        </p:grpSpPr>
        <p:grpSp>
          <p:nvGrpSpPr>
            <p:cNvPr id="3077" name="Group 3076">
              <a:extLst>
                <a:ext uri="{FF2B5EF4-FFF2-40B4-BE49-F238E27FC236}">
                  <a16:creationId xmlns:a16="http://schemas.microsoft.com/office/drawing/2014/main" id="{A340BA6E-D6AC-4215-9245-EB2F0A45AD7C}"/>
                </a:ext>
              </a:extLst>
            </p:cNvPr>
            <p:cNvGrpSpPr/>
            <p:nvPr/>
          </p:nvGrpSpPr>
          <p:grpSpPr>
            <a:xfrm>
              <a:off x="640820" y="858719"/>
              <a:ext cx="1562841" cy="1284406"/>
              <a:chOff x="640820" y="858719"/>
              <a:chExt cx="1562841" cy="1284406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3DE71B59-2AA5-4574-AD5E-AD59F4A15375}"/>
                  </a:ext>
                </a:extLst>
              </p:cNvPr>
              <p:cNvGrpSpPr/>
              <p:nvPr/>
            </p:nvGrpSpPr>
            <p:grpSpPr>
              <a:xfrm>
                <a:off x="858111" y="1030113"/>
                <a:ext cx="1255503" cy="699627"/>
                <a:chOff x="2238375" y="1708150"/>
                <a:chExt cx="4667250" cy="1727200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295CE43D-855D-4E39-9F52-2D30599E3F61}"/>
                    </a:ext>
                  </a:extLst>
                </p:cNvPr>
                <p:cNvCxnSpPr/>
                <p:nvPr/>
              </p:nvCxnSpPr>
              <p:spPr>
                <a:xfrm flipV="1">
                  <a:off x="2238375" y="3225800"/>
                  <a:ext cx="920750" cy="209550"/>
                </a:xfrm>
                <a:prstGeom prst="line">
                  <a:avLst/>
                </a:prstGeom>
                <a:ln w="31750">
                  <a:solidFill>
                    <a:schemeClr val="accent1"/>
                  </a:solidFill>
                  <a:headEnd type="oval" w="sm" len="sm"/>
                  <a:tailEnd type="oval" w="sm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A6DF2A2B-362F-451B-821B-0833AD3E4AA3}"/>
                    </a:ext>
                  </a:extLst>
                </p:cNvPr>
                <p:cNvCxnSpPr/>
                <p:nvPr/>
              </p:nvCxnSpPr>
              <p:spPr>
                <a:xfrm flipV="1">
                  <a:off x="3157538" y="2928938"/>
                  <a:ext cx="949325" cy="296862"/>
                </a:xfrm>
                <a:prstGeom prst="line">
                  <a:avLst/>
                </a:prstGeom>
                <a:ln w="31750">
                  <a:solidFill>
                    <a:schemeClr val="accent1"/>
                  </a:solidFill>
                  <a:tailEnd type="oval" w="sm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CBC2D13B-A6C7-4639-9D88-58B2EAB02B52}"/>
                    </a:ext>
                  </a:extLst>
                </p:cNvPr>
                <p:cNvCxnSpPr/>
                <p:nvPr/>
              </p:nvCxnSpPr>
              <p:spPr>
                <a:xfrm flipV="1">
                  <a:off x="4103688" y="2633663"/>
                  <a:ext cx="949325" cy="296862"/>
                </a:xfrm>
                <a:prstGeom prst="line">
                  <a:avLst/>
                </a:prstGeom>
                <a:ln w="31750">
                  <a:solidFill>
                    <a:schemeClr val="accent1"/>
                  </a:solidFill>
                  <a:tailEnd type="oval" w="sm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9734AF7C-7319-4DB8-A601-199A8107DDE7}"/>
                    </a:ext>
                  </a:extLst>
                </p:cNvPr>
                <p:cNvCxnSpPr/>
                <p:nvPr/>
              </p:nvCxnSpPr>
              <p:spPr>
                <a:xfrm flipV="1">
                  <a:off x="5059363" y="1924050"/>
                  <a:ext cx="919162" cy="704851"/>
                </a:xfrm>
                <a:prstGeom prst="line">
                  <a:avLst/>
                </a:prstGeom>
                <a:ln w="31750">
                  <a:solidFill>
                    <a:schemeClr val="accent1"/>
                  </a:solidFill>
                  <a:tailEnd type="oval" w="sm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BD89FDF2-8C0C-4587-ADEA-C97C4EED5D56}"/>
                    </a:ext>
                  </a:extLst>
                </p:cNvPr>
                <p:cNvCxnSpPr/>
                <p:nvPr/>
              </p:nvCxnSpPr>
              <p:spPr>
                <a:xfrm flipV="1">
                  <a:off x="5973763" y="1708150"/>
                  <a:ext cx="931862" cy="225427"/>
                </a:xfrm>
                <a:prstGeom prst="line">
                  <a:avLst/>
                </a:prstGeom>
                <a:ln w="31750">
                  <a:solidFill>
                    <a:schemeClr val="accent1"/>
                  </a:solidFill>
                  <a:tailEnd type="oval" w="sm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6" name="Group 3075">
                <a:extLst>
                  <a:ext uri="{FF2B5EF4-FFF2-40B4-BE49-F238E27FC236}">
                    <a16:creationId xmlns:a16="http://schemas.microsoft.com/office/drawing/2014/main" id="{236BD74E-0E99-4E92-B7C0-D7A0876BE3AE}"/>
                  </a:ext>
                </a:extLst>
              </p:cNvPr>
              <p:cNvGrpSpPr/>
              <p:nvPr/>
            </p:nvGrpSpPr>
            <p:grpSpPr>
              <a:xfrm>
                <a:off x="640820" y="858719"/>
                <a:ext cx="1562841" cy="1284406"/>
                <a:chOff x="640820" y="858719"/>
                <a:chExt cx="1562841" cy="1284406"/>
              </a:xfrm>
            </p:grpSpPr>
            <p:cxnSp>
              <p:nvCxnSpPr>
                <p:cNvPr id="3072" name="Straight Connector 3071">
                  <a:extLst>
                    <a:ext uri="{FF2B5EF4-FFF2-40B4-BE49-F238E27FC236}">
                      <a16:creationId xmlns:a16="http://schemas.microsoft.com/office/drawing/2014/main" id="{3885A432-ACE8-4F59-885A-F70FA000C7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1525" y="858719"/>
                  <a:ext cx="0" cy="1284406"/>
                </a:xfrm>
                <a:prstGeom prst="line">
                  <a:avLst/>
                </a:prstGeom>
                <a:ln w="12700">
                  <a:solidFill>
                    <a:schemeClr val="accent6"/>
                  </a:solidFill>
                  <a:tailEnd type="none" w="lg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5" name="Straight Connector 3074">
                  <a:extLst>
                    <a:ext uri="{FF2B5EF4-FFF2-40B4-BE49-F238E27FC236}">
                      <a16:creationId xmlns:a16="http://schemas.microsoft.com/office/drawing/2014/main" id="{3CA634B7-8F16-49F6-8168-AB647E61757D}"/>
                    </a:ext>
                  </a:extLst>
                </p:cNvPr>
                <p:cNvCxnSpPr/>
                <p:nvPr/>
              </p:nvCxnSpPr>
              <p:spPr>
                <a:xfrm>
                  <a:off x="640820" y="2013839"/>
                  <a:ext cx="1562841" cy="0"/>
                </a:xfrm>
                <a:prstGeom prst="line">
                  <a:avLst/>
                </a:prstGeom>
                <a:ln w="12700">
                  <a:solidFill>
                    <a:schemeClr val="accent6"/>
                  </a:solidFill>
                  <a:tailEnd type="none" w="lg" len="sm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5C87B94-4B29-4FC6-A879-DC5262D46BE6}"/>
                </a:ext>
              </a:extLst>
            </p:cNvPr>
            <p:cNvSpPr/>
            <p:nvPr/>
          </p:nvSpPr>
          <p:spPr>
            <a:xfrm>
              <a:off x="813477" y="2002103"/>
              <a:ext cx="1365224" cy="2840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Atlas as % revenue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7F18D77-8E43-4C98-BB6B-A011AD871E44}"/>
                </a:ext>
              </a:extLst>
            </p:cNvPr>
            <p:cNvSpPr/>
            <p:nvPr/>
          </p:nvSpPr>
          <p:spPr>
            <a:xfrm>
              <a:off x="771524" y="1731136"/>
              <a:ext cx="273955" cy="21544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11%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47B565C-5FCD-4EE7-A919-FE4FCB35FE6E}"/>
                </a:ext>
              </a:extLst>
            </p:cNvPr>
            <p:cNvSpPr/>
            <p:nvPr/>
          </p:nvSpPr>
          <p:spPr>
            <a:xfrm>
              <a:off x="949325" y="1376465"/>
              <a:ext cx="273955" cy="21544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14%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B677E67-DEFA-4450-9A9D-0F9CB801AAA8}"/>
                </a:ext>
              </a:extLst>
            </p:cNvPr>
            <p:cNvSpPr/>
            <p:nvPr/>
          </p:nvSpPr>
          <p:spPr>
            <a:xfrm>
              <a:off x="1259308" y="1566964"/>
              <a:ext cx="273955" cy="21544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18%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C454FA3-21BB-47BF-9F66-0776A90759A1}"/>
                </a:ext>
              </a:extLst>
            </p:cNvPr>
            <p:cNvSpPr/>
            <p:nvPr/>
          </p:nvSpPr>
          <p:spPr>
            <a:xfrm>
              <a:off x="1450815" y="1081618"/>
              <a:ext cx="273955" cy="21544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22%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341D032-BC80-455E-83A0-7B5FF67FE5E2}"/>
                </a:ext>
              </a:extLst>
            </p:cNvPr>
            <p:cNvSpPr/>
            <p:nvPr/>
          </p:nvSpPr>
          <p:spPr>
            <a:xfrm>
              <a:off x="1810917" y="1130807"/>
              <a:ext cx="273955" cy="21544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32%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1AE2699-9E20-4BA5-BACD-5205A0BE4BDB}"/>
                </a:ext>
              </a:extLst>
            </p:cNvPr>
            <p:cNvSpPr/>
            <p:nvPr/>
          </p:nvSpPr>
          <p:spPr>
            <a:xfrm>
              <a:off x="1984074" y="766029"/>
              <a:ext cx="273955" cy="21544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35%</a:t>
              </a:r>
            </a:p>
          </p:txBody>
        </p:sp>
      </p:grpSp>
      <p:cxnSp>
        <p:nvCxnSpPr>
          <p:cNvPr id="3082" name="Straight Arrow Connector 3081">
            <a:extLst>
              <a:ext uri="{FF2B5EF4-FFF2-40B4-BE49-F238E27FC236}">
                <a16:creationId xmlns:a16="http://schemas.microsoft.com/office/drawing/2014/main" id="{8EA25499-9992-4937-BECC-9D1CF5615961}"/>
              </a:ext>
            </a:extLst>
          </p:cNvPr>
          <p:cNvCxnSpPr>
            <a:cxnSpLocks/>
          </p:cNvCxnSpPr>
          <p:nvPr/>
        </p:nvCxnSpPr>
        <p:spPr>
          <a:xfrm flipH="1" flipV="1">
            <a:off x="1809209" y="1280160"/>
            <a:ext cx="484412" cy="1"/>
          </a:xfrm>
          <a:prstGeom prst="straightConnector1">
            <a:avLst/>
          </a:prstGeom>
          <a:ln>
            <a:solidFill>
              <a:schemeClr val="accent2"/>
            </a:solidFill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045DBA7A-16AC-41B4-94F5-980294906DB3}"/>
              </a:ext>
            </a:extLst>
          </p:cNvPr>
          <p:cNvSpPr/>
          <p:nvPr/>
        </p:nvSpPr>
        <p:spPr>
          <a:xfrm>
            <a:off x="5543550" y="1160834"/>
            <a:ext cx="1256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Learn to build and operate a cloud service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B0DC65B-A21C-4502-9FBC-CB2415055D7B}"/>
              </a:ext>
            </a:extLst>
          </p:cNvPr>
          <p:cNvCxnSpPr/>
          <p:nvPr/>
        </p:nvCxnSpPr>
        <p:spPr>
          <a:xfrm>
            <a:off x="5543550" y="1871248"/>
            <a:ext cx="1311912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8C7E72D0-D40A-4CA6-9DBF-35672C83FDF5}"/>
              </a:ext>
            </a:extLst>
          </p:cNvPr>
          <p:cNvSpPr/>
          <p:nvPr/>
        </p:nvSpPr>
        <p:spPr>
          <a:xfrm>
            <a:off x="2943785" y="325648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Few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contributions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35A84B3-CCB5-46A1-9DFF-D2D7625C3998}"/>
              </a:ext>
            </a:extLst>
          </p:cNvPr>
          <p:cNvSpPr/>
          <p:nvPr/>
        </p:nvSpPr>
        <p:spPr>
          <a:xfrm>
            <a:off x="4162095" y="3700849"/>
            <a:ext cx="98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2908532-A8D9-41BA-B5E2-F9ECE25419D8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2FE298D3-B7C8-4DAB-ADF5-E3F271D78917}"/>
              </a:ext>
            </a:extLst>
          </p:cNvPr>
          <p:cNvSpPr/>
          <p:nvPr/>
        </p:nvSpPr>
        <p:spPr>
          <a:xfrm>
            <a:off x="2886067" y="2430429"/>
            <a:ext cx="540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19227F1-17B4-44B5-8560-9336686F6745}"/>
              </a:ext>
            </a:extLst>
          </p:cNvPr>
          <p:cNvSpPr/>
          <p:nvPr/>
        </p:nvSpPr>
        <p:spPr>
          <a:xfrm>
            <a:off x="5843533" y="2843223"/>
            <a:ext cx="8931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6C145603-AB48-4531-8766-7335558DC0CB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687299D4-5487-4708-96C0-52045B424B30}"/>
              </a:ext>
            </a:extLst>
          </p:cNvPr>
          <p:cNvSpPr/>
          <p:nvPr/>
        </p:nvSpPr>
        <p:spPr>
          <a:xfrm>
            <a:off x="4402545" y="4241256"/>
            <a:ext cx="5068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840BCA6-3515-4032-9B25-C374C7B257E6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FCD05CB-DFFF-4DF4-9443-821DF94A3942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BD81A641-68A0-4AC3-8EB5-5F6788A192B3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1B958F6B-AB61-4248-AE82-48C2CF2B3882}"/>
              </a:ext>
            </a:extLst>
          </p:cNvPr>
          <p:cNvSpPr/>
          <p:nvPr/>
        </p:nvSpPr>
        <p:spPr>
          <a:xfrm>
            <a:off x="3737609" y="1010211"/>
            <a:ext cx="1722075" cy="172207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Focus on open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source market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awareness to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get started</a:t>
            </a:r>
          </a:p>
        </p:txBody>
      </p:sp>
      <p:sp>
        <p:nvSpPr>
          <p:cNvPr id="91" name="Graphic 20">
            <a:extLst>
              <a:ext uri="{FF2B5EF4-FFF2-40B4-BE49-F238E27FC236}">
                <a16:creationId xmlns:a16="http://schemas.microsoft.com/office/drawing/2014/main" id="{631D30C0-0F48-4C41-91D8-DE5B6A623FDE}"/>
              </a:ext>
            </a:extLst>
          </p:cNvPr>
          <p:cNvSpPr/>
          <p:nvPr/>
        </p:nvSpPr>
        <p:spPr>
          <a:xfrm>
            <a:off x="3801625" y="2457450"/>
            <a:ext cx="1594043" cy="678797"/>
          </a:xfrm>
          <a:custGeom>
            <a:avLst/>
            <a:gdLst>
              <a:gd name="connsiteX0" fmla="*/ 1241012 w 1238250"/>
              <a:gd name="connsiteY0" fmla="*/ 0 h 571500"/>
              <a:gd name="connsiteX1" fmla="*/ 1241012 w 1238250"/>
              <a:gd name="connsiteY1" fmla="*/ 576263 h 571500"/>
              <a:gd name="connsiteX2" fmla="*/ 0 w 1238250"/>
              <a:gd name="connsiteY2" fmla="*/ 576263 h 571500"/>
              <a:gd name="connsiteX3" fmla="*/ 0 w 1238250"/>
              <a:gd name="connsiteY3" fmla="*/ 0 h 571500"/>
              <a:gd name="connsiteX4" fmla="*/ 0 w 1238250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250" h="571500">
                <a:moveTo>
                  <a:pt x="1241012" y="0"/>
                </a:moveTo>
                <a:lnTo>
                  <a:pt x="1241012" y="576263"/>
                </a:lnTo>
                <a:lnTo>
                  <a:pt x="0" y="5762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GitHub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325E28A-407D-429E-8D9B-DADC80F58636}"/>
              </a:ext>
            </a:extLst>
          </p:cNvPr>
          <p:cNvGrpSpPr/>
          <p:nvPr/>
        </p:nvGrpSpPr>
        <p:grpSpPr>
          <a:xfrm>
            <a:off x="3884545" y="1157148"/>
            <a:ext cx="1428204" cy="1428202"/>
            <a:chOff x="3922487" y="1166514"/>
            <a:chExt cx="1352319" cy="1352319"/>
          </a:xfrm>
        </p:grpSpPr>
        <p:sp>
          <p:nvSpPr>
            <p:cNvPr id="96" name="Arc 95">
              <a:extLst>
                <a:ext uri="{FF2B5EF4-FFF2-40B4-BE49-F238E27FC236}">
                  <a16:creationId xmlns:a16="http://schemas.microsoft.com/office/drawing/2014/main" id="{088D1CAE-3526-4605-A619-06B4D8D8B46D}"/>
                </a:ext>
              </a:extLst>
            </p:cNvPr>
            <p:cNvSpPr/>
            <p:nvPr/>
          </p:nvSpPr>
          <p:spPr>
            <a:xfrm>
              <a:off x="3922487" y="1166514"/>
              <a:ext cx="1352319" cy="1352319"/>
            </a:xfrm>
            <a:prstGeom prst="arc">
              <a:avLst>
                <a:gd name="adj1" fmla="val 18299132"/>
                <a:gd name="adj2" fmla="val 2923882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>
              <a:extLst>
                <a:ext uri="{FF2B5EF4-FFF2-40B4-BE49-F238E27FC236}">
                  <a16:creationId xmlns:a16="http://schemas.microsoft.com/office/drawing/2014/main" id="{A9126402-B94C-435B-BF62-363A558310BA}"/>
                </a:ext>
              </a:extLst>
            </p:cNvPr>
            <p:cNvSpPr/>
            <p:nvPr/>
          </p:nvSpPr>
          <p:spPr>
            <a:xfrm flipH="1">
              <a:off x="3922487" y="1166514"/>
              <a:ext cx="1352319" cy="1352319"/>
            </a:xfrm>
            <a:prstGeom prst="arc">
              <a:avLst>
                <a:gd name="adj1" fmla="val 18299132"/>
                <a:gd name="adj2" fmla="val 2631524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F9DF3D7E-D6DB-4343-A115-CE79C5F463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22605" y="2245519"/>
            <a:ext cx="12700" cy="646818"/>
          </a:xfrm>
          <a:prstGeom prst="bentConnector3">
            <a:avLst>
              <a:gd name="adj1" fmla="val 1800000"/>
            </a:avLst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B11A4793-416E-4DAE-A375-71D4E16DB28A}"/>
              </a:ext>
            </a:extLst>
          </p:cNvPr>
          <p:cNvCxnSpPr>
            <a:cxnSpLocks/>
          </p:cNvCxnSpPr>
          <p:nvPr/>
        </p:nvCxnSpPr>
        <p:spPr>
          <a:xfrm flipV="1">
            <a:off x="5005761" y="2633663"/>
            <a:ext cx="244895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61337682-A236-4825-84D1-2DDBA82A4D1E}"/>
              </a:ext>
            </a:extLst>
          </p:cNvPr>
          <p:cNvCxnSpPr>
            <a:cxnSpLocks/>
          </p:cNvCxnSpPr>
          <p:nvPr/>
        </p:nvCxnSpPr>
        <p:spPr>
          <a:xfrm flipH="1" flipV="1">
            <a:off x="3951274" y="2633663"/>
            <a:ext cx="244895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2D001EF-C0DF-4CB4-BB90-D18F34ACF19F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0357B51-36CD-4BB3-949D-0FF7A6455E82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112" name="Group 4">
                <a:extLst>
                  <a:ext uri="{FF2B5EF4-FFF2-40B4-BE49-F238E27FC236}">
                    <a16:creationId xmlns:a16="http://schemas.microsoft.com/office/drawing/2014/main" id="{C21740ED-A94C-4043-880E-2F09859A38B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131" name="Oval 5">
                  <a:extLst>
                    <a:ext uri="{FF2B5EF4-FFF2-40B4-BE49-F238E27FC236}">
                      <a16:creationId xmlns:a16="http://schemas.microsoft.com/office/drawing/2014/main" id="{B7332A60-AAB2-4D3F-91B7-1B7963B70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6">
                  <a:extLst>
                    <a:ext uri="{FF2B5EF4-FFF2-40B4-BE49-F238E27FC236}">
                      <a16:creationId xmlns:a16="http://schemas.microsoft.com/office/drawing/2014/main" id="{180E87A5-F7EC-443E-BCF0-73FF90D57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3" name="Group 4">
                <a:extLst>
                  <a:ext uri="{FF2B5EF4-FFF2-40B4-BE49-F238E27FC236}">
                    <a16:creationId xmlns:a16="http://schemas.microsoft.com/office/drawing/2014/main" id="{AB3D6510-7239-4C87-BBFA-0D1C6FFDCDF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129" name="Oval 5">
                  <a:extLst>
                    <a:ext uri="{FF2B5EF4-FFF2-40B4-BE49-F238E27FC236}">
                      <a16:creationId xmlns:a16="http://schemas.microsoft.com/office/drawing/2014/main" id="{641416B3-8C01-4745-9B56-8DEE3497C2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6">
                  <a:extLst>
                    <a:ext uri="{FF2B5EF4-FFF2-40B4-BE49-F238E27FC236}">
                      <a16:creationId xmlns:a16="http://schemas.microsoft.com/office/drawing/2014/main" id="{45714073-B249-405F-8F21-FA8A488E5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4" name="Group 4">
                <a:extLst>
                  <a:ext uri="{FF2B5EF4-FFF2-40B4-BE49-F238E27FC236}">
                    <a16:creationId xmlns:a16="http://schemas.microsoft.com/office/drawing/2014/main" id="{D186D4A2-5A86-482C-A43F-2C82A1BD8AF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127" name="Oval 5">
                  <a:extLst>
                    <a:ext uri="{FF2B5EF4-FFF2-40B4-BE49-F238E27FC236}">
                      <a16:creationId xmlns:a16="http://schemas.microsoft.com/office/drawing/2014/main" id="{9018EF50-1A0B-48EA-898D-88E8F79E1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6">
                  <a:extLst>
                    <a:ext uri="{FF2B5EF4-FFF2-40B4-BE49-F238E27FC236}">
                      <a16:creationId xmlns:a16="http://schemas.microsoft.com/office/drawing/2014/main" id="{33FA9AC0-FE76-4F93-8084-9D56C581B5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5" name="Group 4">
                <a:extLst>
                  <a:ext uri="{FF2B5EF4-FFF2-40B4-BE49-F238E27FC236}">
                    <a16:creationId xmlns:a16="http://schemas.microsoft.com/office/drawing/2014/main" id="{F7296954-5DAF-4F94-9BB1-288CCCEEE1E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125" name="Oval 5">
                  <a:extLst>
                    <a:ext uri="{FF2B5EF4-FFF2-40B4-BE49-F238E27FC236}">
                      <a16:creationId xmlns:a16="http://schemas.microsoft.com/office/drawing/2014/main" id="{26EA3EC3-9AAD-4EF7-B0AD-259BCA2A21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6">
                  <a:extLst>
                    <a:ext uri="{FF2B5EF4-FFF2-40B4-BE49-F238E27FC236}">
                      <a16:creationId xmlns:a16="http://schemas.microsoft.com/office/drawing/2014/main" id="{EB5B5D35-4CAF-4B63-B29A-1070C72721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4">
                <a:extLst>
                  <a:ext uri="{FF2B5EF4-FFF2-40B4-BE49-F238E27FC236}">
                    <a16:creationId xmlns:a16="http://schemas.microsoft.com/office/drawing/2014/main" id="{F5B16A27-8A5B-44DB-B116-857D3637B89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123" name="Oval 5">
                  <a:extLst>
                    <a:ext uri="{FF2B5EF4-FFF2-40B4-BE49-F238E27FC236}">
                      <a16:creationId xmlns:a16="http://schemas.microsoft.com/office/drawing/2014/main" id="{DB0820BE-4890-4033-A90A-DE6D522C73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6">
                  <a:extLst>
                    <a:ext uri="{FF2B5EF4-FFF2-40B4-BE49-F238E27FC236}">
                      <a16:creationId xmlns:a16="http://schemas.microsoft.com/office/drawing/2014/main" id="{936279AA-D457-40F8-BA43-F60B0E9DB1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4">
                <a:extLst>
                  <a:ext uri="{FF2B5EF4-FFF2-40B4-BE49-F238E27FC236}">
                    <a16:creationId xmlns:a16="http://schemas.microsoft.com/office/drawing/2014/main" id="{62079FD5-4F7A-432E-AB26-E25FCD22AB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121" name="Oval 5">
                  <a:extLst>
                    <a:ext uri="{FF2B5EF4-FFF2-40B4-BE49-F238E27FC236}">
                      <a16:creationId xmlns:a16="http://schemas.microsoft.com/office/drawing/2014/main" id="{B6249B88-E337-43E5-B536-24D754DED8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6">
                  <a:extLst>
                    <a:ext uri="{FF2B5EF4-FFF2-40B4-BE49-F238E27FC236}">
                      <a16:creationId xmlns:a16="http://schemas.microsoft.com/office/drawing/2014/main" id="{2C58297D-B1B8-47D2-B6EC-9266312C97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8" name="Group 4">
                <a:extLst>
                  <a:ext uri="{FF2B5EF4-FFF2-40B4-BE49-F238E27FC236}">
                    <a16:creationId xmlns:a16="http://schemas.microsoft.com/office/drawing/2014/main" id="{1910F0C3-EF78-4C1C-AC44-CA2A4B991A9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119" name="Oval 5">
                  <a:extLst>
                    <a:ext uri="{FF2B5EF4-FFF2-40B4-BE49-F238E27FC236}">
                      <a16:creationId xmlns:a16="http://schemas.microsoft.com/office/drawing/2014/main" id="{7ABAA1BD-B78A-4549-BE5C-2C9913A14B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6">
                  <a:extLst>
                    <a:ext uri="{FF2B5EF4-FFF2-40B4-BE49-F238E27FC236}">
                      <a16:creationId xmlns:a16="http://schemas.microsoft.com/office/drawing/2014/main" id="{7D844AE0-F53E-4F3B-9813-7C6D266359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A3A201C-3A3E-4A22-8E6F-3C879BAA6E30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C115EA2-60FC-41EF-BFF2-32E7E677D4BD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E927315-F0B9-4A8D-8298-354DAC76BD52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6577195F-21AB-4B1D-A58B-7BE59D7E5712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139" name="Freeform 5">
                <a:extLst>
                  <a:ext uri="{FF2B5EF4-FFF2-40B4-BE49-F238E27FC236}">
                    <a16:creationId xmlns:a16="http://schemas.microsoft.com/office/drawing/2014/main" id="{F06DCEFA-4D31-456B-97AA-B4B11BE84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EB9EA747-E82E-4BBC-9F77-464958ED1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97666E5-E2A8-44FC-8D54-B969789DC1A0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137" name="Freeform 5">
                <a:extLst>
                  <a:ext uri="{FF2B5EF4-FFF2-40B4-BE49-F238E27FC236}">
                    <a16:creationId xmlns:a16="http://schemas.microsoft.com/office/drawing/2014/main" id="{96374AB5-782A-4221-AA0E-AFF54F2CC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1F28902-3EFD-4689-8D96-7F0411D431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9C4F6DB-3612-4C39-BAA5-83BC8702A6BD}"/>
              </a:ext>
            </a:extLst>
          </p:cNvPr>
          <p:cNvGrpSpPr/>
          <p:nvPr/>
        </p:nvGrpSpPr>
        <p:grpSpPr>
          <a:xfrm>
            <a:off x="7196409" y="2414728"/>
            <a:ext cx="1253591" cy="511271"/>
            <a:chOff x="7329923" y="2019899"/>
            <a:chExt cx="1066557" cy="434990"/>
          </a:xfrm>
        </p:grpSpPr>
        <p:pic>
          <p:nvPicPr>
            <p:cNvPr id="144" name="Picture 143">
              <a:extLst>
                <a:ext uri="{FF2B5EF4-FFF2-40B4-BE49-F238E27FC236}">
                  <a16:creationId xmlns:a16="http://schemas.microsoft.com/office/drawing/2014/main" id="{7E9046BB-A36B-460B-B6E2-449CE7B6E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29923" y="2019899"/>
              <a:ext cx="1066557" cy="290879"/>
            </a:xfrm>
            <a:prstGeom prst="rect">
              <a:avLst/>
            </a:prstGeom>
          </p:spPr>
        </p:pic>
        <p:pic>
          <p:nvPicPr>
            <p:cNvPr id="145" name="Picture 144" descr="A close up of a logo&#10;&#10;Description automatically generated">
              <a:extLst>
                <a:ext uri="{FF2B5EF4-FFF2-40B4-BE49-F238E27FC236}">
                  <a16:creationId xmlns:a16="http://schemas.microsoft.com/office/drawing/2014/main" id="{F8783300-5183-4EF9-9206-E5FD7303D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67675" y="2343792"/>
              <a:ext cx="297657" cy="111097"/>
            </a:xfrm>
            <a:prstGeom prst="rect">
              <a:avLst/>
            </a:prstGeom>
          </p:spPr>
        </p:pic>
      </p:grpSp>
      <p:pic>
        <p:nvPicPr>
          <p:cNvPr id="150" name="Picture 149">
            <a:extLst>
              <a:ext uri="{FF2B5EF4-FFF2-40B4-BE49-F238E27FC236}">
                <a16:creationId xmlns:a16="http://schemas.microsoft.com/office/drawing/2014/main" id="{B68CECD7-AC80-4F9A-8F53-C496BC8F0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972" y="1410502"/>
            <a:ext cx="1107099" cy="301936"/>
          </a:xfrm>
          <a:prstGeom prst="rect">
            <a:avLst/>
          </a:prstGeom>
        </p:spPr>
      </p:pic>
      <p:sp>
        <p:nvSpPr>
          <p:cNvPr id="151" name="Oval 150">
            <a:extLst>
              <a:ext uri="{FF2B5EF4-FFF2-40B4-BE49-F238E27FC236}">
                <a16:creationId xmlns:a16="http://schemas.microsoft.com/office/drawing/2014/main" id="{70FCCF6B-1D8E-4E5D-9866-18DFB84D659D}"/>
              </a:ext>
            </a:extLst>
          </p:cNvPr>
          <p:cNvSpPr/>
          <p:nvPr/>
        </p:nvSpPr>
        <p:spPr>
          <a:xfrm>
            <a:off x="6026144" y="874656"/>
            <a:ext cx="290869" cy="290869"/>
          </a:xfrm>
          <a:prstGeom prst="ellipse">
            <a:avLst/>
          </a:prstGeom>
          <a:gradFill flip="none" rotWithShape="1">
            <a:gsLst>
              <a:gs pos="36000">
                <a:schemeClr val="accent1"/>
              </a:gs>
              <a:gs pos="79000">
                <a:schemeClr val="accent5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B9AC7E1C-EE32-4C71-A654-22BCB63E9C56}"/>
              </a:ext>
            </a:extLst>
          </p:cNvPr>
          <p:cNvSpPr/>
          <p:nvPr/>
        </p:nvSpPr>
        <p:spPr>
          <a:xfrm>
            <a:off x="349951" y="874656"/>
            <a:ext cx="290869" cy="290869"/>
          </a:xfrm>
          <a:prstGeom prst="ellipse">
            <a:avLst/>
          </a:prstGeom>
          <a:gradFill flip="none" rotWithShape="1">
            <a:gsLst>
              <a:gs pos="36000">
                <a:schemeClr val="accent1"/>
              </a:gs>
              <a:gs pos="79000">
                <a:schemeClr val="accent5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3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B2E1F482-DF16-442C-87D6-6349A49C7D84}"/>
              </a:ext>
            </a:extLst>
          </p:cNvPr>
          <p:cNvSpPr/>
          <p:nvPr/>
        </p:nvSpPr>
        <p:spPr>
          <a:xfrm>
            <a:off x="2610923" y="874656"/>
            <a:ext cx="290869" cy="290869"/>
          </a:xfrm>
          <a:prstGeom prst="ellipse">
            <a:avLst/>
          </a:prstGeom>
          <a:gradFill flip="none" rotWithShape="1">
            <a:gsLst>
              <a:gs pos="36000">
                <a:schemeClr val="accent1"/>
              </a:gs>
              <a:gs pos="79000">
                <a:schemeClr val="accent5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4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BA02F38-C222-409D-839D-7F2357249A07}"/>
              </a:ext>
            </a:extLst>
          </p:cNvPr>
          <p:cNvSpPr/>
          <p:nvPr/>
        </p:nvSpPr>
        <p:spPr>
          <a:xfrm>
            <a:off x="349951" y="2121242"/>
            <a:ext cx="290869" cy="290869"/>
          </a:xfrm>
          <a:prstGeom prst="ellipse">
            <a:avLst/>
          </a:prstGeom>
          <a:gradFill flip="none" rotWithShape="1">
            <a:gsLst>
              <a:gs pos="36000">
                <a:schemeClr val="accent1"/>
              </a:gs>
              <a:gs pos="79000">
                <a:schemeClr val="accent5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0DAF851-C51E-40DD-8652-DCB4C7036BC5}"/>
              </a:ext>
            </a:extLst>
          </p:cNvPr>
          <p:cNvSpPr/>
          <p:nvPr/>
        </p:nvSpPr>
        <p:spPr>
          <a:xfrm>
            <a:off x="349951" y="2647649"/>
            <a:ext cx="290869" cy="290869"/>
          </a:xfrm>
          <a:prstGeom prst="ellipse">
            <a:avLst/>
          </a:prstGeom>
          <a:gradFill flip="none" rotWithShape="1">
            <a:gsLst>
              <a:gs pos="36000">
                <a:schemeClr val="accent1"/>
              </a:gs>
              <a:gs pos="79000">
                <a:schemeClr val="accent5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6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D74C0D4-7BF0-4566-9F99-9D5CAED14C32}"/>
              </a:ext>
            </a:extLst>
          </p:cNvPr>
          <p:cNvGrpSpPr/>
          <p:nvPr/>
        </p:nvGrpSpPr>
        <p:grpSpPr>
          <a:xfrm>
            <a:off x="5336937" y="1718978"/>
            <a:ext cx="311020" cy="311020"/>
            <a:chOff x="3090524" y="4166430"/>
            <a:chExt cx="311020" cy="311020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9598133-CA4D-4534-88CE-C6886B2F8F89}"/>
                </a:ext>
              </a:extLst>
            </p:cNvPr>
            <p:cNvSpPr/>
            <p:nvPr/>
          </p:nvSpPr>
          <p:spPr>
            <a:xfrm>
              <a:off x="3090524" y="4166430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100" name="Freeform 89">
              <a:extLst>
                <a:ext uri="{FF2B5EF4-FFF2-40B4-BE49-F238E27FC236}">
                  <a16:creationId xmlns:a16="http://schemas.microsoft.com/office/drawing/2014/main" id="{CEBA7CB4-8D06-4206-96FA-EE01838D8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127" y="4263559"/>
              <a:ext cx="171815" cy="116763"/>
            </a:xfrm>
            <a:custGeom>
              <a:avLst/>
              <a:gdLst>
                <a:gd name="T0" fmla="*/ 71 w 507"/>
                <a:gd name="T1" fmla="*/ 159 h 343"/>
                <a:gd name="T2" fmla="*/ 69 w 507"/>
                <a:gd name="T3" fmla="*/ 143 h 343"/>
                <a:gd name="T4" fmla="*/ 145 w 507"/>
                <a:gd name="T5" fmla="*/ 24 h 343"/>
                <a:gd name="T6" fmla="*/ 289 w 507"/>
                <a:gd name="T7" fmla="*/ 53 h 343"/>
                <a:gd name="T8" fmla="*/ 325 w 507"/>
                <a:gd name="T9" fmla="*/ 111 h 343"/>
                <a:gd name="T10" fmla="*/ 325 w 507"/>
                <a:gd name="T11" fmla="*/ 111 h 343"/>
                <a:gd name="T12" fmla="*/ 425 w 507"/>
                <a:gd name="T13" fmla="*/ 156 h 343"/>
                <a:gd name="T14" fmla="*/ 425 w 507"/>
                <a:gd name="T15" fmla="*/ 157 h 343"/>
                <a:gd name="T16" fmla="*/ 507 w 507"/>
                <a:gd name="T17" fmla="*/ 250 h 343"/>
                <a:gd name="T18" fmla="*/ 422 w 507"/>
                <a:gd name="T19" fmla="*/ 343 h 343"/>
                <a:gd name="T20" fmla="*/ 83 w 507"/>
                <a:gd name="T21" fmla="*/ 342 h 343"/>
                <a:gd name="T22" fmla="*/ 45 w 507"/>
                <a:gd name="T23" fmla="*/ 334 h 343"/>
                <a:gd name="T24" fmla="*/ 0 w 507"/>
                <a:gd name="T25" fmla="*/ 249 h 343"/>
                <a:gd name="T26" fmla="*/ 71 w 507"/>
                <a:gd name="T27" fmla="*/ 15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7" h="343">
                  <a:moveTo>
                    <a:pt x="71" y="159"/>
                  </a:moveTo>
                  <a:cubicBezTo>
                    <a:pt x="71" y="154"/>
                    <a:pt x="69" y="148"/>
                    <a:pt x="69" y="143"/>
                  </a:cubicBezTo>
                  <a:cubicBezTo>
                    <a:pt x="69" y="97"/>
                    <a:pt x="100" y="43"/>
                    <a:pt x="145" y="24"/>
                  </a:cubicBezTo>
                  <a:cubicBezTo>
                    <a:pt x="202" y="0"/>
                    <a:pt x="255" y="18"/>
                    <a:pt x="289" y="53"/>
                  </a:cubicBezTo>
                  <a:cubicBezTo>
                    <a:pt x="305" y="69"/>
                    <a:pt x="317" y="89"/>
                    <a:pt x="325" y="111"/>
                  </a:cubicBezTo>
                  <a:cubicBezTo>
                    <a:pt x="325" y="111"/>
                    <a:pt x="325" y="111"/>
                    <a:pt x="325" y="111"/>
                  </a:cubicBezTo>
                  <a:cubicBezTo>
                    <a:pt x="354" y="72"/>
                    <a:pt x="431" y="88"/>
                    <a:pt x="425" y="156"/>
                  </a:cubicBezTo>
                  <a:cubicBezTo>
                    <a:pt x="425" y="157"/>
                    <a:pt x="425" y="157"/>
                    <a:pt x="425" y="157"/>
                  </a:cubicBezTo>
                  <a:cubicBezTo>
                    <a:pt x="454" y="162"/>
                    <a:pt x="507" y="183"/>
                    <a:pt x="507" y="250"/>
                  </a:cubicBezTo>
                  <a:cubicBezTo>
                    <a:pt x="507" y="335"/>
                    <a:pt x="422" y="343"/>
                    <a:pt x="422" y="343"/>
                  </a:cubicBezTo>
                  <a:cubicBezTo>
                    <a:pt x="83" y="342"/>
                    <a:pt x="83" y="342"/>
                    <a:pt x="83" y="342"/>
                  </a:cubicBezTo>
                  <a:cubicBezTo>
                    <a:pt x="73" y="342"/>
                    <a:pt x="53" y="340"/>
                    <a:pt x="45" y="334"/>
                  </a:cubicBezTo>
                  <a:cubicBezTo>
                    <a:pt x="27" y="323"/>
                    <a:pt x="0" y="297"/>
                    <a:pt x="0" y="249"/>
                  </a:cubicBezTo>
                  <a:cubicBezTo>
                    <a:pt x="0" y="192"/>
                    <a:pt x="32" y="167"/>
                    <a:pt x="71" y="159"/>
                  </a:cubicBezTo>
                  <a:close/>
                </a:path>
              </a:pathLst>
            </a:cu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1BDAE2-3A33-45E0-A1C3-235748A7BEF4}"/>
              </a:ext>
            </a:extLst>
          </p:cNvPr>
          <p:cNvGrpSpPr/>
          <p:nvPr/>
        </p:nvGrpSpPr>
        <p:grpSpPr>
          <a:xfrm>
            <a:off x="8140889" y="3145041"/>
            <a:ext cx="311020" cy="311020"/>
            <a:chOff x="3090524" y="3299616"/>
            <a:chExt cx="311020" cy="31102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F605A85-2944-4334-B281-65E2B90F09EB}"/>
                </a:ext>
              </a:extLst>
            </p:cNvPr>
            <p:cNvSpPr/>
            <p:nvPr/>
          </p:nvSpPr>
          <p:spPr>
            <a:xfrm>
              <a:off x="3090524" y="3299616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108" name="Group 49">
              <a:extLst>
                <a:ext uri="{FF2B5EF4-FFF2-40B4-BE49-F238E27FC236}">
                  <a16:creationId xmlns:a16="http://schemas.microsoft.com/office/drawing/2014/main" id="{EB60C163-918C-42F9-91CB-67C7940B2F7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58781" y="3367873"/>
              <a:ext cx="174507" cy="174507"/>
              <a:chOff x="2669" y="1407"/>
              <a:chExt cx="421" cy="421"/>
            </a:xfrm>
          </p:grpSpPr>
          <p:sp>
            <p:nvSpPr>
              <p:cNvPr id="141" name="Freeform 50">
                <a:extLst>
                  <a:ext uri="{FF2B5EF4-FFF2-40B4-BE49-F238E27FC236}">
                    <a16:creationId xmlns:a16="http://schemas.microsoft.com/office/drawing/2014/main" id="{CE41DF17-17D3-46F1-BD95-2805953C1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1407"/>
                <a:ext cx="421" cy="421"/>
              </a:xfrm>
              <a:custGeom>
                <a:avLst/>
                <a:gdLst>
                  <a:gd name="T0" fmla="*/ 21 w 200"/>
                  <a:gd name="T1" fmla="*/ 163 h 200"/>
                  <a:gd name="T2" fmla="*/ 37 w 200"/>
                  <a:gd name="T3" fmla="*/ 179 h 200"/>
                  <a:gd name="T4" fmla="*/ 65 w 200"/>
                  <a:gd name="T5" fmla="*/ 165 h 200"/>
                  <a:gd name="T6" fmla="*/ 65 w 200"/>
                  <a:gd name="T7" fmla="*/ 165 h 200"/>
                  <a:gd name="T8" fmla="*/ 79 w 200"/>
                  <a:gd name="T9" fmla="*/ 171 h 200"/>
                  <a:gd name="T10" fmla="*/ 88 w 200"/>
                  <a:gd name="T11" fmla="*/ 200 h 200"/>
                  <a:gd name="T12" fmla="*/ 111 w 200"/>
                  <a:gd name="T13" fmla="*/ 200 h 200"/>
                  <a:gd name="T14" fmla="*/ 121 w 200"/>
                  <a:gd name="T15" fmla="*/ 171 h 200"/>
                  <a:gd name="T16" fmla="*/ 135 w 200"/>
                  <a:gd name="T17" fmla="*/ 165 h 200"/>
                  <a:gd name="T18" fmla="*/ 162 w 200"/>
                  <a:gd name="T19" fmla="*/ 179 h 200"/>
                  <a:gd name="T20" fmla="*/ 178 w 200"/>
                  <a:gd name="T21" fmla="*/ 163 h 200"/>
                  <a:gd name="T22" fmla="*/ 164 w 200"/>
                  <a:gd name="T23" fmla="*/ 135 h 200"/>
                  <a:gd name="T24" fmla="*/ 164 w 200"/>
                  <a:gd name="T25" fmla="*/ 135 h 200"/>
                  <a:gd name="T26" fmla="*/ 170 w 200"/>
                  <a:gd name="T27" fmla="*/ 121 h 200"/>
                  <a:gd name="T28" fmla="*/ 200 w 200"/>
                  <a:gd name="T29" fmla="*/ 112 h 200"/>
                  <a:gd name="T30" fmla="*/ 200 w 200"/>
                  <a:gd name="T31" fmla="*/ 89 h 200"/>
                  <a:gd name="T32" fmla="*/ 170 w 200"/>
                  <a:gd name="T33" fmla="*/ 79 h 200"/>
                  <a:gd name="T34" fmla="*/ 164 w 200"/>
                  <a:gd name="T35" fmla="*/ 65 h 200"/>
                  <a:gd name="T36" fmla="*/ 164 w 200"/>
                  <a:gd name="T37" fmla="*/ 65 h 200"/>
                  <a:gd name="T38" fmla="*/ 178 w 200"/>
                  <a:gd name="T39" fmla="*/ 38 h 200"/>
                  <a:gd name="T40" fmla="*/ 162 w 200"/>
                  <a:gd name="T41" fmla="*/ 21 h 200"/>
                  <a:gd name="T42" fmla="*/ 135 w 200"/>
                  <a:gd name="T43" fmla="*/ 36 h 200"/>
                  <a:gd name="T44" fmla="*/ 121 w 200"/>
                  <a:gd name="T45" fmla="*/ 30 h 200"/>
                  <a:gd name="T46" fmla="*/ 111 w 200"/>
                  <a:gd name="T47" fmla="*/ 0 h 200"/>
                  <a:gd name="T48" fmla="*/ 88 w 200"/>
                  <a:gd name="T49" fmla="*/ 0 h 200"/>
                  <a:gd name="T50" fmla="*/ 79 w 200"/>
                  <a:gd name="T51" fmla="*/ 30 h 200"/>
                  <a:gd name="T52" fmla="*/ 65 w 200"/>
                  <a:gd name="T53" fmla="*/ 35 h 200"/>
                  <a:gd name="T54" fmla="*/ 65 w 200"/>
                  <a:gd name="T55" fmla="*/ 35 h 200"/>
                  <a:gd name="T56" fmla="*/ 37 w 200"/>
                  <a:gd name="T57" fmla="*/ 21 h 200"/>
                  <a:gd name="T58" fmla="*/ 21 w 200"/>
                  <a:gd name="T59" fmla="*/ 38 h 200"/>
                  <a:gd name="T60" fmla="*/ 35 w 200"/>
                  <a:gd name="T61" fmla="*/ 65 h 200"/>
                  <a:gd name="T62" fmla="*/ 29 w 200"/>
                  <a:gd name="T63" fmla="*/ 79 h 200"/>
                  <a:gd name="T64" fmla="*/ 0 w 200"/>
                  <a:gd name="T65" fmla="*/ 89 h 200"/>
                  <a:gd name="T66" fmla="*/ 0 w 200"/>
                  <a:gd name="T67" fmla="*/ 112 h 200"/>
                  <a:gd name="T68" fmla="*/ 29 w 200"/>
                  <a:gd name="T69" fmla="*/ 121 h 200"/>
                  <a:gd name="T70" fmla="*/ 35 w 200"/>
                  <a:gd name="T71" fmla="*/ 135 h 200"/>
                  <a:gd name="T72" fmla="*/ 21 w 200"/>
                  <a:gd name="T73" fmla="*/ 16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0" h="200">
                    <a:moveTo>
                      <a:pt x="21" y="163"/>
                    </a:moveTo>
                    <a:cubicBezTo>
                      <a:pt x="37" y="179"/>
                      <a:pt x="37" y="179"/>
                      <a:pt x="37" y="179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9" y="167"/>
                      <a:pt x="74" y="169"/>
                      <a:pt x="79" y="171"/>
                    </a:cubicBezTo>
                    <a:cubicBezTo>
                      <a:pt x="88" y="200"/>
                      <a:pt x="88" y="200"/>
                      <a:pt x="88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21" y="171"/>
                      <a:pt x="121" y="171"/>
                      <a:pt x="121" y="171"/>
                    </a:cubicBezTo>
                    <a:cubicBezTo>
                      <a:pt x="125" y="169"/>
                      <a:pt x="130" y="167"/>
                      <a:pt x="135" y="165"/>
                    </a:cubicBezTo>
                    <a:cubicBezTo>
                      <a:pt x="162" y="179"/>
                      <a:pt x="162" y="179"/>
                      <a:pt x="162" y="179"/>
                    </a:cubicBezTo>
                    <a:cubicBezTo>
                      <a:pt x="178" y="163"/>
                      <a:pt x="178" y="163"/>
                      <a:pt x="178" y="163"/>
                    </a:cubicBezTo>
                    <a:cubicBezTo>
                      <a:pt x="164" y="135"/>
                      <a:pt x="164" y="135"/>
                      <a:pt x="164" y="135"/>
                    </a:cubicBezTo>
                    <a:cubicBezTo>
                      <a:pt x="164" y="135"/>
                      <a:pt x="164" y="135"/>
                      <a:pt x="164" y="135"/>
                    </a:cubicBezTo>
                    <a:cubicBezTo>
                      <a:pt x="167" y="131"/>
                      <a:pt x="169" y="126"/>
                      <a:pt x="170" y="121"/>
                    </a:cubicBezTo>
                    <a:cubicBezTo>
                      <a:pt x="200" y="112"/>
                      <a:pt x="200" y="112"/>
                      <a:pt x="200" y="112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170" y="79"/>
                      <a:pt x="170" y="79"/>
                      <a:pt x="170" y="79"/>
                    </a:cubicBezTo>
                    <a:cubicBezTo>
                      <a:pt x="169" y="74"/>
                      <a:pt x="167" y="70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78" y="38"/>
                      <a:pt x="178" y="38"/>
                      <a:pt x="178" y="38"/>
                    </a:cubicBezTo>
                    <a:cubicBezTo>
                      <a:pt x="162" y="21"/>
                      <a:pt x="162" y="21"/>
                      <a:pt x="162" y="21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0" y="33"/>
                      <a:pt x="125" y="31"/>
                      <a:pt x="121" y="3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4" y="31"/>
                      <a:pt x="69" y="33"/>
                      <a:pt x="65" y="35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3" y="70"/>
                      <a:pt x="31" y="74"/>
                      <a:pt x="29" y="7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29" y="121"/>
                      <a:pt x="29" y="121"/>
                      <a:pt x="29" y="121"/>
                    </a:cubicBezTo>
                    <a:cubicBezTo>
                      <a:pt x="31" y="126"/>
                      <a:pt x="33" y="131"/>
                      <a:pt x="35" y="135"/>
                    </a:cubicBezTo>
                    <a:lnTo>
                      <a:pt x="21" y="163"/>
                    </a:ln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  <p:sp>
            <p:nvSpPr>
              <p:cNvPr id="142" name="Freeform 51">
                <a:extLst>
                  <a:ext uri="{FF2B5EF4-FFF2-40B4-BE49-F238E27FC236}">
                    <a16:creationId xmlns:a16="http://schemas.microsoft.com/office/drawing/2014/main" id="{0C76E811-FFA9-4B0F-AA75-C25770F05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508"/>
                <a:ext cx="216" cy="219"/>
              </a:xfrm>
              <a:custGeom>
                <a:avLst/>
                <a:gdLst>
                  <a:gd name="T0" fmla="*/ 18 w 103"/>
                  <a:gd name="T1" fmla="*/ 85 h 104"/>
                  <a:gd name="T2" fmla="*/ 18 w 103"/>
                  <a:gd name="T3" fmla="*/ 19 h 104"/>
                  <a:gd name="T4" fmla="*/ 85 w 103"/>
                  <a:gd name="T5" fmla="*/ 19 h 104"/>
                  <a:gd name="T6" fmla="*/ 85 w 103"/>
                  <a:gd name="T7" fmla="*/ 85 h 104"/>
                  <a:gd name="T8" fmla="*/ 18 w 103"/>
                  <a:gd name="T9" fmla="*/ 8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4">
                    <a:moveTo>
                      <a:pt x="18" y="85"/>
                    </a:moveTo>
                    <a:cubicBezTo>
                      <a:pt x="0" y="67"/>
                      <a:pt x="0" y="37"/>
                      <a:pt x="18" y="19"/>
                    </a:cubicBezTo>
                    <a:cubicBezTo>
                      <a:pt x="37" y="0"/>
                      <a:pt x="67" y="0"/>
                      <a:pt x="85" y="19"/>
                    </a:cubicBezTo>
                    <a:cubicBezTo>
                      <a:pt x="103" y="37"/>
                      <a:pt x="103" y="67"/>
                      <a:pt x="85" y="85"/>
                    </a:cubicBezTo>
                    <a:cubicBezTo>
                      <a:pt x="67" y="104"/>
                      <a:pt x="37" y="104"/>
                      <a:pt x="18" y="85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endParaRPr>
              </a:p>
            </p:txBody>
          </p:sp>
        </p:grpSp>
      </p:grpSp>
      <p:sp>
        <p:nvSpPr>
          <p:cNvPr id="146" name="Freeform 42">
            <a:extLst>
              <a:ext uri="{FF2B5EF4-FFF2-40B4-BE49-F238E27FC236}">
                <a16:creationId xmlns:a16="http://schemas.microsoft.com/office/drawing/2014/main" id="{9CFC3FAB-868C-453B-A74C-1A93C1899F6B}"/>
              </a:ext>
            </a:extLst>
          </p:cNvPr>
          <p:cNvSpPr>
            <a:spLocks/>
          </p:cNvSpPr>
          <p:nvPr/>
        </p:nvSpPr>
        <p:spPr bwMode="auto">
          <a:xfrm flipH="1">
            <a:off x="7903938" y="3445590"/>
            <a:ext cx="1011815" cy="821504"/>
          </a:xfrm>
          <a:custGeom>
            <a:avLst/>
            <a:gdLst>
              <a:gd name="T0" fmla="*/ 134 w 151"/>
              <a:gd name="T1" fmla="*/ 65 h 122"/>
              <a:gd name="T2" fmla="*/ 135 w 151"/>
              <a:gd name="T3" fmla="*/ 49 h 122"/>
              <a:gd name="T4" fmla="*/ 86 w 151"/>
              <a:gd name="T5" fmla="*/ 2 h 122"/>
              <a:gd name="T6" fmla="*/ 31 w 151"/>
              <a:gd name="T7" fmla="*/ 47 h 122"/>
              <a:gd name="T8" fmla="*/ 1 w 151"/>
              <a:gd name="T9" fmla="*/ 86 h 122"/>
              <a:gd name="T10" fmla="*/ 40 w 151"/>
              <a:gd name="T11" fmla="*/ 122 h 122"/>
              <a:gd name="T12" fmla="*/ 119 w 151"/>
              <a:gd name="T13" fmla="*/ 122 h 122"/>
              <a:gd name="T14" fmla="*/ 150 w 151"/>
              <a:gd name="T15" fmla="*/ 93 h 122"/>
              <a:gd name="T16" fmla="*/ 134 w 151"/>
              <a:gd name="T17" fmla="*/ 65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122">
                <a:moveTo>
                  <a:pt x="134" y="65"/>
                </a:moveTo>
                <a:cubicBezTo>
                  <a:pt x="135" y="60"/>
                  <a:pt x="135" y="54"/>
                  <a:pt x="135" y="49"/>
                </a:cubicBezTo>
                <a:cubicBezTo>
                  <a:pt x="132" y="24"/>
                  <a:pt x="112" y="4"/>
                  <a:pt x="86" y="2"/>
                </a:cubicBezTo>
                <a:cubicBezTo>
                  <a:pt x="58" y="0"/>
                  <a:pt x="35" y="21"/>
                  <a:pt x="31" y="47"/>
                </a:cubicBezTo>
                <a:cubicBezTo>
                  <a:pt x="13" y="51"/>
                  <a:pt x="0" y="67"/>
                  <a:pt x="1" y="86"/>
                </a:cubicBezTo>
                <a:cubicBezTo>
                  <a:pt x="2" y="106"/>
                  <a:pt x="20" y="122"/>
                  <a:pt x="40" y="122"/>
                </a:cubicBezTo>
                <a:cubicBezTo>
                  <a:pt x="119" y="122"/>
                  <a:pt x="119" y="122"/>
                  <a:pt x="119" y="122"/>
                </a:cubicBezTo>
                <a:cubicBezTo>
                  <a:pt x="136" y="122"/>
                  <a:pt x="150" y="109"/>
                  <a:pt x="150" y="93"/>
                </a:cubicBezTo>
                <a:cubicBezTo>
                  <a:pt x="151" y="80"/>
                  <a:pt x="144" y="70"/>
                  <a:pt x="134" y="65"/>
                </a:cubicBezTo>
                <a:close/>
              </a:path>
            </a:pathLst>
          </a:custGeom>
          <a:solidFill>
            <a:srgbClr val="0E2836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     Cloud   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     market </a:t>
            </a:r>
            <a:b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      place 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D6EA70EC-21F6-4934-A5B8-29A5899FA92D}"/>
              </a:ext>
            </a:extLst>
          </p:cNvPr>
          <p:cNvSpPr/>
          <p:nvPr/>
        </p:nvSpPr>
        <p:spPr>
          <a:xfrm>
            <a:off x="7821124" y="3509499"/>
            <a:ext cx="290869" cy="290869"/>
          </a:xfrm>
          <a:prstGeom prst="ellipse">
            <a:avLst/>
          </a:prstGeom>
          <a:gradFill flip="none" rotWithShape="1">
            <a:gsLst>
              <a:gs pos="36000">
                <a:schemeClr val="accent1"/>
              </a:gs>
              <a:gs pos="79000">
                <a:schemeClr val="accent5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051617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46914E-7 L 0.19792 -2.46914E-7 " pathEditMode="relative" rAng="0" ptsTypes="AA">
                                      <p:cBhvr>
                                        <p:cTn id="12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23 L 0.00139 0.2429 L -0.61285 0.2429 L -0.61285 0.18796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38" y="1206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6" grpId="0"/>
      <p:bldP spid="76" grpId="0"/>
      <p:bldP spid="86" grpId="0" animBg="1"/>
      <p:bldP spid="151" grpId="0" animBg="1"/>
      <p:bldP spid="153" grpId="0" animBg="1"/>
      <p:bldP spid="154" grpId="0" animBg="1"/>
      <p:bldP spid="155" grpId="0" animBg="1"/>
      <p:bldP spid="156" grpId="0" animBg="1"/>
      <p:bldP spid="146" grpId="0" animBg="1"/>
      <p:bldP spid="1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>
            <a:extLst>
              <a:ext uri="{FF2B5EF4-FFF2-40B4-BE49-F238E27FC236}">
                <a16:creationId xmlns:a16="http://schemas.microsoft.com/office/drawing/2014/main" id="{35910392-A552-49BF-9767-48DAFA78FCE2}"/>
              </a:ext>
            </a:extLst>
          </p:cNvPr>
          <p:cNvSpPr/>
          <p:nvPr/>
        </p:nvSpPr>
        <p:spPr>
          <a:xfrm>
            <a:off x="-1" y="0"/>
            <a:ext cx="9144001" cy="657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chemeClr val="bg1"/>
                </a:solidFill>
                <a:latin typeface="Amazon Ember Regular" charset="0"/>
                <a:ea typeface="+mj-ea"/>
              </a:rPr>
              <a:t>Chef example – AWS service based on licensed premium version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45DBA7A-16AC-41B4-94F5-980294906DB3}"/>
              </a:ext>
            </a:extLst>
          </p:cNvPr>
          <p:cNvSpPr/>
          <p:nvPr/>
        </p:nvSpPr>
        <p:spPr>
          <a:xfrm>
            <a:off x="5543550" y="1160834"/>
            <a:ext cx="1256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Licensed premium version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B0DC65B-A21C-4502-9FBC-CB2415055D7B}"/>
              </a:ext>
            </a:extLst>
          </p:cNvPr>
          <p:cNvCxnSpPr/>
          <p:nvPr/>
        </p:nvCxnSpPr>
        <p:spPr>
          <a:xfrm>
            <a:off x="5543550" y="1871248"/>
            <a:ext cx="1311912" cy="0"/>
          </a:xfrm>
          <a:prstGeom prst="straightConnector1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635A84B3-CCB5-46A1-9DFF-D2D7625C3998}"/>
              </a:ext>
            </a:extLst>
          </p:cNvPr>
          <p:cNvSpPr/>
          <p:nvPr/>
        </p:nvSpPr>
        <p:spPr>
          <a:xfrm>
            <a:off x="4162095" y="3700849"/>
            <a:ext cx="98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Enthusiasm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2908532-A8D9-41BA-B5E2-F9ECE25419D8}"/>
              </a:ext>
            </a:extLst>
          </p:cNvPr>
          <p:cNvCxnSpPr>
            <a:cxnSpLocks/>
          </p:cNvCxnSpPr>
          <p:nvPr/>
        </p:nvCxnSpPr>
        <p:spPr>
          <a:xfrm>
            <a:off x="4027443" y="4027504"/>
            <a:ext cx="1183910" cy="0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F19227F1-17B4-44B5-8560-9336686F6745}"/>
              </a:ext>
            </a:extLst>
          </p:cNvPr>
          <p:cNvSpPr/>
          <p:nvPr/>
        </p:nvSpPr>
        <p:spPr>
          <a:xfrm>
            <a:off x="5843533" y="2843223"/>
            <a:ext cx="8931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Marketing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6C145603-AB48-4531-8766-7335558DC0CB}"/>
              </a:ext>
            </a:extLst>
          </p:cNvPr>
          <p:cNvCxnSpPr>
            <a:cxnSpLocks/>
          </p:cNvCxnSpPr>
          <p:nvPr/>
        </p:nvCxnSpPr>
        <p:spPr>
          <a:xfrm flipH="1">
            <a:off x="2692859" y="3350775"/>
            <a:ext cx="5598773" cy="963949"/>
          </a:xfrm>
          <a:prstGeom prst="bentConnector4">
            <a:avLst>
              <a:gd name="adj1" fmla="val -94"/>
              <a:gd name="adj2" fmla="val 123715"/>
            </a:avLst>
          </a:prstGeom>
          <a:ln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687299D4-5487-4708-96C0-52045B424B30}"/>
              </a:ext>
            </a:extLst>
          </p:cNvPr>
          <p:cNvSpPr/>
          <p:nvPr/>
        </p:nvSpPr>
        <p:spPr>
          <a:xfrm>
            <a:off x="4402545" y="4241256"/>
            <a:ext cx="5068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840BCA6-3515-4032-9B25-C374C7B257E6}"/>
              </a:ext>
            </a:extLst>
          </p:cNvPr>
          <p:cNvSpPr/>
          <p:nvPr/>
        </p:nvSpPr>
        <p:spPr>
          <a:xfrm>
            <a:off x="6771596" y="1040333"/>
            <a:ext cx="2023155" cy="2262812"/>
          </a:xfrm>
          <a:custGeom>
            <a:avLst/>
            <a:gdLst>
              <a:gd name="connsiteX0" fmla="*/ 721503 w 1846463"/>
              <a:gd name="connsiteY0" fmla="*/ 0 h 2065190"/>
              <a:gd name="connsiteX1" fmla="*/ 1053015 w 1846463"/>
              <a:gd name="connsiteY1" fmla="*/ 176264 h 2065190"/>
              <a:gd name="connsiteX2" fmla="*/ 1068500 w 1846463"/>
              <a:gd name="connsiteY2" fmla="*/ 204792 h 2065190"/>
              <a:gd name="connsiteX3" fmla="*/ 1145227 w 1846463"/>
              <a:gd name="connsiteY3" fmla="*/ 212527 h 2065190"/>
              <a:gd name="connsiteX4" fmla="*/ 1500832 w 1846463"/>
              <a:gd name="connsiteY4" fmla="*/ 648840 h 2065190"/>
              <a:gd name="connsiteX5" fmla="*/ 1493589 w 1846463"/>
              <a:gd name="connsiteY5" fmla="*/ 720688 h 2065190"/>
              <a:gd name="connsiteX6" fmla="*/ 1520288 w 1846463"/>
              <a:gd name="connsiteY6" fmla="*/ 735180 h 2065190"/>
              <a:gd name="connsiteX7" fmla="*/ 1783315 w 1846463"/>
              <a:gd name="connsiteY7" fmla="*/ 1229875 h 2065190"/>
              <a:gd name="connsiteX8" fmla="*/ 1771195 w 1846463"/>
              <a:gd name="connsiteY8" fmla="*/ 1350107 h 2065190"/>
              <a:gd name="connsiteX9" fmla="*/ 1769797 w 1846463"/>
              <a:gd name="connsiteY9" fmla="*/ 1354609 h 2065190"/>
              <a:gd name="connsiteX10" fmla="*/ 1785627 w 1846463"/>
              <a:gd name="connsiteY10" fmla="*/ 1377453 h 2065190"/>
              <a:gd name="connsiteX11" fmla="*/ 1846463 w 1846463"/>
              <a:gd name="connsiteY11" fmla="*/ 1606012 h 2065190"/>
              <a:gd name="connsiteX12" fmla="*/ 1846462 w 1846463"/>
              <a:gd name="connsiteY12" fmla="*/ 1606012 h 2065190"/>
              <a:gd name="connsiteX13" fmla="*/ 1387284 w 1846463"/>
              <a:gd name="connsiteY13" fmla="*/ 2065190 h 2065190"/>
              <a:gd name="connsiteX14" fmla="*/ 459178 w 1846463"/>
              <a:gd name="connsiteY14" fmla="*/ 2065189 h 2065190"/>
              <a:gd name="connsiteX15" fmla="*/ 9329 w 1846463"/>
              <a:gd name="connsiteY15" fmla="*/ 1698552 h 2065190"/>
              <a:gd name="connsiteX16" fmla="*/ 0 w 1846463"/>
              <a:gd name="connsiteY16" fmla="*/ 1606012 h 2065190"/>
              <a:gd name="connsiteX17" fmla="*/ 9329 w 1846463"/>
              <a:gd name="connsiteY17" fmla="*/ 1513472 h 2065190"/>
              <a:gd name="connsiteX18" fmla="*/ 134490 w 1846463"/>
              <a:gd name="connsiteY18" fmla="*/ 1281324 h 2065190"/>
              <a:gd name="connsiteX19" fmla="*/ 169721 w 1846463"/>
              <a:gd name="connsiteY19" fmla="*/ 1252257 h 2065190"/>
              <a:gd name="connsiteX20" fmla="*/ 136089 w 1846463"/>
              <a:gd name="connsiteY20" fmla="*/ 1143912 h 2065190"/>
              <a:gd name="connsiteX21" fmla="*/ 122312 w 1846463"/>
              <a:gd name="connsiteY21" fmla="*/ 1007254 h 2065190"/>
              <a:gd name="connsiteX22" fmla="*/ 320919 w 1846463"/>
              <a:gd name="connsiteY22" fmla="*/ 527776 h 2065190"/>
              <a:gd name="connsiteX23" fmla="*/ 339735 w 1846463"/>
              <a:gd name="connsiteY23" fmla="*/ 512251 h 2065190"/>
              <a:gd name="connsiteX24" fmla="*/ 329836 w 1846463"/>
              <a:gd name="connsiteY24" fmla="*/ 480362 h 2065190"/>
              <a:gd name="connsiteX25" fmla="*/ 321713 w 1846463"/>
              <a:gd name="connsiteY25" fmla="*/ 399790 h 2065190"/>
              <a:gd name="connsiteX26" fmla="*/ 721503 w 1846463"/>
              <a:gd name="connsiteY26" fmla="*/ 0 h 206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6463" h="2065190">
                <a:moveTo>
                  <a:pt x="721503" y="0"/>
                </a:moveTo>
                <a:cubicBezTo>
                  <a:pt x="859502" y="0"/>
                  <a:pt x="981170" y="69919"/>
                  <a:pt x="1053015" y="176264"/>
                </a:cubicBezTo>
                <a:lnTo>
                  <a:pt x="1068500" y="204792"/>
                </a:lnTo>
                <a:lnTo>
                  <a:pt x="1145227" y="212527"/>
                </a:lnTo>
                <a:cubicBezTo>
                  <a:pt x="1348170" y="254055"/>
                  <a:pt x="1500832" y="433620"/>
                  <a:pt x="1500832" y="648840"/>
                </a:cubicBezTo>
                <a:lnTo>
                  <a:pt x="1493589" y="720688"/>
                </a:lnTo>
                <a:lnTo>
                  <a:pt x="1520288" y="735180"/>
                </a:lnTo>
                <a:cubicBezTo>
                  <a:pt x="1678979" y="842390"/>
                  <a:pt x="1783315" y="1023948"/>
                  <a:pt x="1783315" y="1229875"/>
                </a:cubicBezTo>
                <a:cubicBezTo>
                  <a:pt x="1783315" y="1271060"/>
                  <a:pt x="1779142" y="1311271"/>
                  <a:pt x="1771195" y="1350107"/>
                </a:cubicBezTo>
                <a:lnTo>
                  <a:pt x="1769797" y="1354609"/>
                </a:lnTo>
                <a:lnTo>
                  <a:pt x="1785627" y="1377453"/>
                </a:lnTo>
                <a:cubicBezTo>
                  <a:pt x="1824329" y="1444759"/>
                  <a:pt x="1846463" y="1522801"/>
                  <a:pt x="1846463" y="1606012"/>
                </a:cubicBezTo>
                <a:lnTo>
                  <a:pt x="1846462" y="1606012"/>
                </a:lnTo>
                <a:cubicBezTo>
                  <a:pt x="1846462" y="1859609"/>
                  <a:pt x="1640881" y="2065190"/>
                  <a:pt x="1387284" y="2065190"/>
                </a:cubicBezTo>
                <a:lnTo>
                  <a:pt x="459178" y="2065189"/>
                </a:lnTo>
                <a:cubicBezTo>
                  <a:pt x="237281" y="2065189"/>
                  <a:pt x="52145" y="1907791"/>
                  <a:pt x="9329" y="1698552"/>
                </a:cubicBezTo>
                <a:lnTo>
                  <a:pt x="0" y="1606012"/>
                </a:lnTo>
                <a:lnTo>
                  <a:pt x="9329" y="1513472"/>
                </a:lnTo>
                <a:cubicBezTo>
                  <a:pt x="27679" y="1423798"/>
                  <a:pt x="72169" y="1343645"/>
                  <a:pt x="134490" y="1281324"/>
                </a:cubicBezTo>
                <a:lnTo>
                  <a:pt x="169721" y="1252257"/>
                </a:lnTo>
                <a:lnTo>
                  <a:pt x="136089" y="1143912"/>
                </a:lnTo>
                <a:cubicBezTo>
                  <a:pt x="127056" y="1099770"/>
                  <a:pt x="122312" y="1054066"/>
                  <a:pt x="122312" y="1007254"/>
                </a:cubicBezTo>
                <a:cubicBezTo>
                  <a:pt x="122312" y="820006"/>
                  <a:pt x="198210" y="650485"/>
                  <a:pt x="320919" y="527776"/>
                </a:cubicBezTo>
                <a:lnTo>
                  <a:pt x="339735" y="512251"/>
                </a:lnTo>
                <a:lnTo>
                  <a:pt x="329836" y="480362"/>
                </a:lnTo>
                <a:cubicBezTo>
                  <a:pt x="324510" y="454336"/>
                  <a:pt x="321713" y="427390"/>
                  <a:pt x="321713" y="399790"/>
                </a:cubicBezTo>
                <a:cubicBezTo>
                  <a:pt x="321713" y="178992"/>
                  <a:pt x="500705" y="0"/>
                  <a:pt x="721503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FCD05CB-DFFF-4DF4-9443-821DF94A3942}"/>
              </a:ext>
            </a:extLst>
          </p:cNvPr>
          <p:cNvSpPr/>
          <p:nvPr/>
        </p:nvSpPr>
        <p:spPr>
          <a:xfrm>
            <a:off x="6890203" y="1825037"/>
            <a:ext cx="1785939" cy="1356842"/>
          </a:xfrm>
          <a:custGeom>
            <a:avLst/>
            <a:gdLst>
              <a:gd name="connsiteX0" fmla="*/ 655625 w 1785939"/>
              <a:gd name="connsiteY0" fmla="*/ 0 h 1356842"/>
              <a:gd name="connsiteX1" fmla="*/ 983508 w 1785939"/>
              <a:gd name="connsiteY1" fmla="*/ 130946 h 1356842"/>
              <a:gd name="connsiteX2" fmla="*/ 989058 w 1785939"/>
              <a:gd name="connsiteY2" fmla="*/ 137431 h 1356842"/>
              <a:gd name="connsiteX3" fmla="*/ 999458 w 1785939"/>
              <a:gd name="connsiteY3" fmla="*/ 134318 h 1356842"/>
              <a:gd name="connsiteX4" fmla="*/ 1108891 w 1785939"/>
              <a:gd name="connsiteY4" fmla="*/ 123682 h 1356842"/>
              <a:gd name="connsiteX5" fmla="*/ 1651891 w 1785939"/>
              <a:gd name="connsiteY5" fmla="*/ 647219 h 1356842"/>
              <a:gd name="connsiteX6" fmla="*/ 1649132 w 1785939"/>
              <a:gd name="connsiteY6" fmla="*/ 673611 h 1356842"/>
              <a:gd name="connsiteX7" fmla="*/ 1671944 w 1785939"/>
              <a:gd name="connsiteY7" fmla="*/ 692433 h 1356842"/>
              <a:gd name="connsiteX8" fmla="*/ 1785939 w 1785939"/>
              <a:gd name="connsiteY8" fmla="*/ 967640 h 1356842"/>
              <a:gd name="connsiteX9" fmla="*/ 1396737 w 1785939"/>
              <a:gd name="connsiteY9" fmla="*/ 1356842 h 1356842"/>
              <a:gd name="connsiteX10" fmla="*/ 389202 w 1785939"/>
              <a:gd name="connsiteY10" fmla="*/ 1356842 h 1356842"/>
              <a:gd name="connsiteX11" fmla="*/ 0 w 1785939"/>
              <a:gd name="connsiteY11" fmla="*/ 967640 h 1356842"/>
              <a:gd name="connsiteX12" fmla="*/ 171595 w 1785939"/>
              <a:gd name="connsiteY12" fmla="*/ 644908 h 1356842"/>
              <a:gd name="connsiteX13" fmla="*/ 226889 w 1785939"/>
              <a:gd name="connsiteY13" fmla="*/ 614896 h 1356842"/>
              <a:gd name="connsiteX14" fmla="*/ 220066 w 1785939"/>
              <a:gd name="connsiteY14" fmla="*/ 600796 h 1356842"/>
              <a:gd name="connsiteX15" fmla="*/ 191929 w 1785939"/>
              <a:gd name="connsiteY15" fmla="*/ 447076 h 1356842"/>
              <a:gd name="connsiteX16" fmla="*/ 655625 w 1785939"/>
              <a:gd name="connsiteY16" fmla="*/ 0 h 135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5939" h="1356842">
                <a:moveTo>
                  <a:pt x="655625" y="0"/>
                </a:moveTo>
                <a:cubicBezTo>
                  <a:pt x="783671" y="0"/>
                  <a:pt x="899595" y="50041"/>
                  <a:pt x="983508" y="130946"/>
                </a:cubicBezTo>
                <a:lnTo>
                  <a:pt x="989058" y="137431"/>
                </a:lnTo>
                <a:lnTo>
                  <a:pt x="999458" y="134318"/>
                </a:lnTo>
                <a:cubicBezTo>
                  <a:pt x="1034806" y="127345"/>
                  <a:pt x="1071405" y="123682"/>
                  <a:pt x="1108891" y="123682"/>
                </a:cubicBezTo>
                <a:cubicBezTo>
                  <a:pt x="1408782" y="123682"/>
                  <a:pt x="1651891" y="358077"/>
                  <a:pt x="1651891" y="647219"/>
                </a:cubicBezTo>
                <a:lnTo>
                  <a:pt x="1649132" y="673611"/>
                </a:lnTo>
                <a:lnTo>
                  <a:pt x="1671944" y="692433"/>
                </a:lnTo>
                <a:cubicBezTo>
                  <a:pt x="1742376" y="762865"/>
                  <a:pt x="1785939" y="860165"/>
                  <a:pt x="1785939" y="967640"/>
                </a:cubicBezTo>
                <a:cubicBezTo>
                  <a:pt x="1785939" y="1182590"/>
                  <a:pt x="1611687" y="1356842"/>
                  <a:pt x="1396737" y="1356842"/>
                </a:cubicBezTo>
                <a:lnTo>
                  <a:pt x="389202" y="1356842"/>
                </a:lnTo>
                <a:cubicBezTo>
                  <a:pt x="174252" y="1356842"/>
                  <a:pt x="0" y="1182590"/>
                  <a:pt x="0" y="967640"/>
                </a:cubicBezTo>
                <a:cubicBezTo>
                  <a:pt x="0" y="833296"/>
                  <a:pt x="68067" y="714850"/>
                  <a:pt x="171595" y="644908"/>
                </a:cubicBezTo>
                <a:lnTo>
                  <a:pt x="226889" y="614896"/>
                </a:lnTo>
                <a:lnTo>
                  <a:pt x="220066" y="600796"/>
                </a:lnTo>
                <a:cubicBezTo>
                  <a:pt x="201863" y="552863"/>
                  <a:pt x="191929" y="501088"/>
                  <a:pt x="191929" y="447076"/>
                </a:cubicBezTo>
                <a:cubicBezTo>
                  <a:pt x="191929" y="200163"/>
                  <a:pt x="399533" y="0"/>
                  <a:pt x="655625" y="0"/>
                </a:cubicBezTo>
                <a:close/>
              </a:path>
            </a:pathLst>
          </a:cu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BD81A641-68A0-4AC3-8EB5-5F6788A192B3}"/>
              </a:ext>
            </a:extLst>
          </p:cNvPr>
          <p:cNvCxnSpPr>
            <a:cxnSpLocks/>
          </p:cNvCxnSpPr>
          <p:nvPr/>
        </p:nvCxnSpPr>
        <p:spPr>
          <a:xfrm>
            <a:off x="5469906" y="2245519"/>
            <a:ext cx="338757" cy="1472406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1B958F6B-AB61-4248-AE82-48C2CF2B3882}"/>
              </a:ext>
            </a:extLst>
          </p:cNvPr>
          <p:cNvSpPr/>
          <p:nvPr/>
        </p:nvSpPr>
        <p:spPr>
          <a:xfrm>
            <a:off x="3737609" y="1010211"/>
            <a:ext cx="1722075" cy="172207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91" name="Graphic 20">
            <a:extLst>
              <a:ext uri="{FF2B5EF4-FFF2-40B4-BE49-F238E27FC236}">
                <a16:creationId xmlns:a16="http://schemas.microsoft.com/office/drawing/2014/main" id="{631D30C0-0F48-4C41-91D8-DE5B6A623FDE}"/>
              </a:ext>
            </a:extLst>
          </p:cNvPr>
          <p:cNvSpPr/>
          <p:nvPr/>
        </p:nvSpPr>
        <p:spPr>
          <a:xfrm>
            <a:off x="3801625" y="2457450"/>
            <a:ext cx="1594043" cy="678797"/>
          </a:xfrm>
          <a:custGeom>
            <a:avLst/>
            <a:gdLst>
              <a:gd name="connsiteX0" fmla="*/ 1241012 w 1238250"/>
              <a:gd name="connsiteY0" fmla="*/ 0 h 571500"/>
              <a:gd name="connsiteX1" fmla="*/ 1241012 w 1238250"/>
              <a:gd name="connsiteY1" fmla="*/ 576263 h 571500"/>
              <a:gd name="connsiteX2" fmla="*/ 0 w 1238250"/>
              <a:gd name="connsiteY2" fmla="*/ 576263 h 571500"/>
              <a:gd name="connsiteX3" fmla="*/ 0 w 1238250"/>
              <a:gd name="connsiteY3" fmla="*/ 0 h 571500"/>
              <a:gd name="connsiteX4" fmla="*/ 0 w 1238250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250" h="571500">
                <a:moveTo>
                  <a:pt x="1241012" y="0"/>
                </a:moveTo>
                <a:lnTo>
                  <a:pt x="1241012" y="576263"/>
                </a:lnTo>
                <a:lnTo>
                  <a:pt x="0" y="5762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GitHub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325E28A-407D-429E-8D9B-DADC80F58636}"/>
              </a:ext>
            </a:extLst>
          </p:cNvPr>
          <p:cNvGrpSpPr/>
          <p:nvPr/>
        </p:nvGrpSpPr>
        <p:grpSpPr>
          <a:xfrm>
            <a:off x="3884545" y="1157148"/>
            <a:ext cx="1428204" cy="1428202"/>
            <a:chOff x="3922487" y="1166514"/>
            <a:chExt cx="1352319" cy="1352319"/>
          </a:xfrm>
        </p:grpSpPr>
        <p:sp>
          <p:nvSpPr>
            <p:cNvPr id="96" name="Arc 95">
              <a:extLst>
                <a:ext uri="{FF2B5EF4-FFF2-40B4-BE49-F238E27FC236}">
                  <a16:creationId xmlns:a16="http://schemas.microsoft.com/office/drawing/2014/main" id="{088D1CAE-3526-4605-A619-06B4D8D8B46D}"/>
                </a:ext>
              </a:extLst>
            </p:cNvPr>
            <p:cNvSpPr/>
            <p:nvPr/>
          </p:nvSpPr>
          <p:spPr>
            <a:xfrm>
              <a:off x="3922487" y="1166514"/>
              <a:ext cx="1352319" cy="1352319"/>
            </a:xfrm>
            <a:prstGeom prst="arc">
              <a:avLst>
                <a:gd name="adj1" fmla="val 18299132"/>
                <a:gd name="adj2" fmla="val 2923882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>
              <a:extLst>
                <a:ext uri="{FF2B5EF4-FFF2-40B4-BE49-F238E27FC236}">
                  <a16:creationId xmlns:a16="http://schemas.microsoft.com/office/drawing/2014/main" id="{A9126402-B94C-435B-BF62-363A558310BA}"/>
                </a:ext>
              </a:extLst>
            </p:cNvPr>
            <p:cNvSpPr/>
            <p:nvPr/>
          </p:nvSpPr>
          <p:spPr>
            <a:xfrm flipH="1">
              <a:off x="3922487" y="1166514"/>
              <a:ext cx="1352319" cy="1352319"/>
            </a:xfrm>
            <a:prstGeom prst="arc">
              <a:avLst>
                <a:gd name="adj1" fmla="val 18299132"/>
                <a:gd name="adj2" fmla="val 2631524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F9DF3D7E-D6DB-4343-A115-CE79C5F463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22605" y="2245519"/>
            <a:ext cx="12700" cy="646818"/>
          </a:xfrm>
          <a:prstGeom prst="bentConnector3">
            <a:avLst>
              <a:gd name="adj1" fmla="val 1800000"/>
            </a:avLst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B11A4793-416E-4DAE-A375-71D4E16DB28A}"/>
              </a:ext>
            </a:extLst>
          </p:cNvPr>
          <p:cNvCxnSpPr>
            <a:cxnSpLocks/>
          </p:cNvCxnSpPr>
          <p:nvPr/>
        </p:nvCxnSpPr>
        <p:spPr>
          <a:xfrm flipV="1">
            <a:off x="5005761" y="2633663"/>
            <a:ext cx="244895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61337682-A236-4825-84D1-2DDBA82A4D1E}"/>
              </a:ext>
            </a:extLst>
          </p:cNvPr>
          <p:cNvCxnSpPr>
            <a:cxnSpLocks/>
          </p:cNvCxnSpPr>
          <p:nvPr/>
        </p:nvCxnSpPr>
        <p:spPr>
          <a:xfrm flipH="1" flipV="1">
            <a:off x="3951274" y="2633663"/>
            <a:ext cx="244895" cy="302816"/>
          </a:xfrm>
          <a:prstGeom prst="bentConnector2">
            <a:avLst/>
          </a:prstGeom>
          <a:ln cap="rnd">
            <a:solidFill>
              <a:srgbClr val="32485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2D001EF-C0DF-4CB4-BB90-D18F34ACF19F}"/>
              </a:ext>
            </a:extLst>
          </p:cNvPr>
          <p:cNvGrpSpPr/>
          <p:nvPr/>
        </p:nvGrpSpPr>
        <p:grpSpPr>
          <a:xfrm>
            <a:off x="1432063" y="3787914"/>
            <a:ext cx="2521592" cy="479180"/>
            <a:chOff x="1432063" y="3787914"/>
            <a:chExt cx="2521592" cy="47918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0357B51-36CD-4BB3-949D-0FF7A6455E82}"/>
                </a:ext>
              </a:extLst>
            </p:cNvPr>
            <p:cNvGrpSpPr/>
            <p:nvPr/>
          </p:nvGrpSpPr>
          <p:grpSpPr>
            <a:xfrm>
              <a:off x="1537747" y="3864636"/>
              <a:ext cx="2310224" cy="320186"/>
              <a:chOff x="1583156" y="3864636"/>
              <a:chExt cx="2310224" cy="320186"/>
            </a:xfrm>
          </p:grpSpPr>
          <p:grpSp>
            <p:nvGrpSpPr>
              <p:cNvPr id="112" name="Group 4">
                <a:extLst>
                  <a:ext uri="{FF2B5EF4-FFF2-40B4-BE49-F238E27FC236}">
                    <a16:creationId xmlns:a16="http://schemas.microsoft.com/office/drawing/2014/main" id="{C21740ED-A94C-4043-880E-2F09859A38B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83156" y="3864636"/>
                <a:ext cx="223526" cy="320186"/>
                <a:chOff x="2732" y="1411"/>
                <a:chExt cx="296" cy="424"/>
              </a:xfrm>
            </p:grpSpPr>
            <p:sp>
              <p:nvSpPr>
                <p:cNvPr id="131" name="Oval 5">
                  <a:extLst>
                    <a:ext uri="{FF2B5EF4-FFF2-40B4-BE49-F238E27FC236}">
                      <a16:creationId xmlns:a16="http://schemas.microsoft.com/office/drawing/2014/main" id="{B7332A60-AAB2-4D3F-91B7-1B7963B70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6">
                  <a:extLst>
                    <a:ext uri="{FF2B5EF4-FFF2-40B4-BE49-F238E27FC236}">
                      <a16:creationId xmlns:a16="http://schemas.microsoft.com/office/drawing/2014/main" id="{180E87A5-F7EC-443E-BCF0-73FF90D57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3" name="Group 4">
                <a:extLst>
                  <a:ext uri="{FF2B5EF4-FFF2-40B4-BE49-F238E27FC236}">
                    <a16:creationId xmlns:a16="http://schemas.microsoft.com/office/drawing/2014/main" id="{AB3D6510-7239-4C87-BBFA-0D1C6FFDCDF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30939" y="3864636"/>
                <a:ext cx="223526" cy="320186"/>
                <a:chOff x="2732" y="1411"/>
                <a:chExt cx="296" cy="424"/>
              </a:xfrm>
            </p:grpSpPr>
            <p:sp>
              <p:nvSpPr>
                <p:cNvPr id="129" name="Oval 5">
                  <a:extLst>
                    <a:ext uri="{FF2B5EF4-FFF2-40B4-BE49-F238E27FC236}">
                      <a16:creationId xmlns:a16="http://schemas.microsoft.com/office/drawing/2014/main" id="{641416B3-8C01-4745-9B56-8DEE3497C2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6">
                  <a:extLst>
                    <a:ext uri="{FF2B5EF4-FFF2-40B4-BE49-F238E27FC236}">
                      <a16:creationId xmlns:a16="http://schemas.microsoft.com/office/drawing/2014/main" id="{45714073-B249-405F-8F21-FA8A488E5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4" name="Group 4">
                <a:extLst>
                  <a:ext uri="{FF2B5EF4-FFF2-40B4-BE49-F238E27FC236}">
                    <a16:creationId xmlns:a16="http://schemas.microsoft.com/office/drawing/2014/main" id="{D186D4A2-5A86-482C-A43F-2C82A1BD8AF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78722" y="3864636"/>
                <a:ext cx="223526" cy="320186"/>
                <a:chOff x="2732" y="1411"/>
                <a:chExt cx="296" cy="424"/>
              </a:xfrm>
            </p:grpSpPr>
            <p:sp>
              <p:nvSpPr>
                <p:cNvPr id="127" name="Oval 5">
                  <a:extLst>
                    <a:ext uri="{FF2B5EF4-FFF2-40B4-BE49-F238E27FC236}">
                      <a16:creationId xmlns:a16="http://schemas.microsoft.com/office/drawing/2014/main" id="{9018EF50-1A0B-48EA-898D-88E8F79E1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6">
                  <a:extLst>
                    <a:ext uri="{FF2B5EF4-FFF2-40B4-BE49-F238E27FC236}">
                      <a16:creationId xmlns:a16="http://schemas.microsoft.com/office/drawing/2014/main" id="{33FA9AC0-FE76-4F93-8084-9D56C581B5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5" name="Group 4">
                <a:extLst>
                  <a:ext uri="{FF2B5EF4-FFF2-40B4-BE49-F238E27FC236}">
                    <a16:creationId xmlns:a16="http://schemas.microsoft.com/office/drawing/2014/main" id="{F7296954-5DAF-4F94-9BB1-288CCCEEE1E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6505" y="3864636"/>
                <a:ext cx="223526" cy="320186"/>
                <a:chOff x="2732" y="1411"/>
                <a:chExt cx="296" cy="424"/>
              </a:xfrm>
            </p:grpSpPr>
            <p:sp>
              <p:nvSpPr>
                <p:cNvPr id="125" name="Oval 5">
                  <a:extLst>
                    <a:ext uri="{FF2B5EF4-FFF2-40B4-BE49-F238E27FC236}">
                      <a16:creationId xmlns:a16="http://schemas.microsoft.com/office/drawing/2014/main" id="{26EA3EC3-9AAD-4EF7-B0AD-259BCA2A21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6">
                  <a:extLst>
                    <a:ext uri="{FF2B5EF4-FFF2-40B4-BE49-F238E27FC236}">
                      <a16:creationId xmlns:a16="http://schemas.microsoft.com/office/drawing/2014/main" id="{EB5B5D35-4CAF-4B63-B29A-1070C72721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4">
                <a:extLst>
                  <a:ext uri="{FF2B5EF4-FFF2-40B4-BE49-F238E27FC236}">
                    <a16:creationId xmlns:a16="http://schemas.microsoft.com/office/drawing/2014/main" id="{F5B16A27-8A5B-44DB-B116-857D3637B89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74288" y="3864636"/>
                <a:ext cx="223526" cy="320186"/>
                <a:chOff x="2732" y="1411"/>
                <a:chExt cx="296" cy="424"/>
              </a:xfrm>
            </p:grpSpPr>
            <p:sp>
              <p:nvSpPr>
                <p:cNvPr id="123" name="Oval 5">
                  <a:extLst>
                    <a:ext uri="{FF2B5EF4-FFF2-40B4-BE49-F238E27FC236}">
                      <a16:creationId xmlns:a16="http://schemas.microsoft.com/office/drawing/2014/main" id="{DB0820BE-4890-4033-A90A-DE6D522C73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6">
                  <a:extLst>
                    <a:ext uri="{FF2B5EF4-FFF2-40B4-BE49-F238E27FC236}">
                      <a16:creationId xmlns:a16="http://schemas.microsoft.com/office/drawing/2014/main" id="{936279AA-D457-40F8-BA43-F60B0E9DB1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4">
                <a:extLst>
                  <a:ext uri="{FF2B5EF4-FFF2-40B4-BE49-F238E27FC236}">
                    <a16:creationId xmlns:a16="http://schemas.microsoft.com/office/drawing/2014/main" id="{62079FD5-4F7A-432E-AB26-E25FCD22AB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22071" y="3864636"/>
                <a:ext cx="223526" cy="320186"/>
                <a:chOff x="2732" y="1411"/>
                <a:chExt cx="296" cy="424"/>
              </a:xfrm>
            </p:grpSpPr>
            <p:sp>
              <p:nvSpPr>
                <p:cNvPr id="121" name="Oval 5">
                  <a:extLst>
                    <a:ext uri="{FF2B5EF4-FFF2-40B4-BE49-F238E27FC236}">
                      <a16:creationId xmlns:a16="http://schemas.microsoft.com/office/drawing/2014/main" id="{B6249B88-E337-43E5-B536-24D754DED8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6">
                  <a:extLst>
                    <a:ext uri="{FF2B5EF4-FFF2-40B4-BE49-F238E27FC236}">
                      <a16:creationId xmlns:a16="http://schemas.microsoft.com/office/drawing/2014/main" id="{2C58297D-B1B8-47D2-B6EC-9266312C97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8" name="Group 4">
                <a:extLst>
                  <a:ext uri="{FF2B5EF4-FFF2-40B4-BE49-F238E27FC236}">
                    <a16:creationId xmlns:a16="http://schemas.microsoft.com/office/drawing/2014/main" id="{1910F0C3-EF78-4C1C-AC44-CA2A4B991A9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69854" y="3864636"/>
                <a:ext cx="223526" cy="320186"/>
                <a:chOff x="2732" y="1411"/>
                <a:chExt cx="296" cy="424"/>
              </a:xfrm>
            </p:grpSpPr>
            <p:sp>
              <p:nvSpPr>
                <p:cNvPr id="119" name="Oval 5">
                  <a:extLst>
                    <a:ext uri="{FF2B5EF4-FFF2-40B4-BE49-F238E27FC236}">
                      <a16:creationId xmlns:a16="http://schemas.microsoft.com/office/drawing/2014/main" id="{7ABAA1BD-B78A-4549-BE5C-2C9913A14B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1" y="1411"/>
                  <a:ext cx="178" cy="177"/>
                </a:xfrm>
                <a:prstGeom prst="ellipse">
                  <a:avLst/>
                </a:pr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6">
                  <a:extLst>
                    <a:ext uri="{FF2B5EF4-FFF2-40B4-BE49-F238E27FC236}">
                      <a16:creationId xmlns:a16="http://schemas.microsoft.com/office/drawing/2014/main" id="{7D844AE0-F53E-4F3B-9813-7C6D266359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1588"/>
                  <a:ext cx="296" cy="247"/>
                </a:xfrm>
                <a:custGeom>
                  <a:avLst/>
                  <a:gdLst>
                    <a:gd name="T0" fmla="*/ 0 w 140"/>
                    <a:gd name="T1" fmla="*/ 117 h 117"/>
                    <a:gd name="T2" fmla="*/ 70 w 140"/>
                    <a:gd name="T3" fmla="*/ 0 h 117"/>
                    <a:gd name="T4" fmla="*/ 140 w 140"/>
                    <a:gd name="T5" fmla="*/ 117 h 117"/>
                    <a:gd name="T6" fmla="*/ 0 w 140"/>
                    <a:gd name="T7" fmla="*/ 11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117">
                      <a:moveTo>
                        <a:pt x="0" y="117"/>
                      </a:moveTo>
                      <a:cubicBezTo>
                        <a:pt x="0" y="52"/>
                        <a:pt x="31" y="0"/>
                        <a:pt x="70" y="0"/>
                      </a:cubicBezTo>
                      <a:cubicBezTo>
                        <a:pt x="108" y="0"/>
                        <a:pt x="140" y="52"/>
                        <a:pt x="140" y="117"/>
                      </a:cubicBezTo>
                      <a:lnTo>
                        <a:pt x="0" y="117"/>
                      </a:lnTo>
                      <a:close/>
                    </a:path>
                  </a:pathLst>
                </a:custGeom>
                <a:ln cap="rnd">
                  <a:solidFill>
                    <a:srgbClr val="324854"/>
                  </a:solidFill>
                  <a:prstDash val="sys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A3A201C-3A3E-4A22-8E6F-3C879BAA6E30}"/>
                </a:ext>
              </a:extLst>
            </p:cNvPr>
            <p:cNvSpPr/>
            <p:nvPr/>
          </p:nvSpPr>
          <p:spPr>
            <a:xfrm>
              <a:off x="1432063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Developer communities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C115EA2-60FC-41EF-BFF2-32E7E677D4BD}"/>
              </a:ext>
            </a:extLst>
          </p:cNvPr>
          <p:cNvGrpSpPr/>
          <p:nvPr/>
        </p:nvGrpSpPr>
        <p:grpSpPr>
          <a:xfrm>
            <a:off x="5278266" y="3787914"/>
            <a:ext cx="2521592" cy="479180"/>
            <a:chOff x="5278266" y="3787914"/>
            <a:chExt cx="2521592" cy="47918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E927315-F0B9-4A8D-8298-354DAC76BD52}"/>
                </a:ext>
              </a:extLst>
            </p:cNvPr>
            <p:cNvSpPr/>
            <p:nvPr/>
          </p:nvSpPr>
          <p:spPr>
            <a:xfrm>
              <a:off x="5278266" y="3787914"/>
              <a:ext cx="2521592" cy="47918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Market awareness</a:t>
              </a: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6577195F-21AB-4B1D-A58B-7BE59D7E5712}"/>
                </a:ext>
              </a:extLst>
            </p:cNvPr>
            <p:cNvGrpSpPr/>
            <p:nvPr/>
          </p:nvGrpSpPr>
          <p:grpSpPr>
            <a:xfrm>
              <a:off x="5424524" y="3857625"/>
              <a:ext cx="197921" cy="336708"/>
              <a:chOff x="5592705" y="2881745"/>
              <a:chExt cx="330113" cy="561596"/>
            </a:xfrm>
          </p:grpSpPr>
          <p:sp>
            <p:nvSpPr>
              <p:cNvPr id="139" name="Freeform 5">
                <a:extLst>
                  <a:ext uri="{FF2B5EF4-FFF2-40B4-BE49-F238E27FC236}">
                    <a16:creationId xmlns:a16="http://schemas.microsoft.com/office/drawing/2014/main" id="{F06DCEFA-4D31-456B-97AA-B4B11BE84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EB9EA747-E82E-4BBC-9F77-464958ED1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97666E5-E2A8-44FC-8D54-B969789DC1A0}"/>
                </a:ext>
              </a:extLst>
            </p:cNvPr>
            <p:cNvGrpSpPr/>
            <p:nvPr/>
          </p:nvGrpSpPr>
          <p:grpSpPr>
            <a:xfrm>
              <a:off x="7460180" y="3857625"/>
              <a:ext cx="197921" cy="336708"/>
              <a:chOff x="5592705" y="2881745"/>
              <a:chExt cx="330113" cy="561596"/>
            </a:xfrm>
          </p:grpSpPr>
          <p:sp>
            <p:nvSpPr>
              <p:cNvPr id="137" name="Freeform 5">
                <a:extLst>
                  <a:ext uri="{FF2B5EF4-FFF2-40B4-BE49-F238E27FC236}">
                    <a16:creationId xmlns:a16="http://schemas.microsoft.com/office/drawing/2014/main" id="{96374AB5-782A-4221-AA0E-AFF54F2CC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05" y="2939854"/>
                <a:ext cx="330113" cy="445378"/>
              </a:xfrm>
              <a:custGeom>
                <a:avLst/>
                <a:gdLst>
                  <a:gd name="T0" fmla="*/ 186 w 202"/>
                  <a:gd name="T1" fmla="*/ 75 h 274"/>
                  <a:gd name="T2" fmla="*/ 106 w 202"/>
                  <a:gd name="T3" fmla="*/ 5 h 274"/>
                  <a:gd name="T4" fmla="*/ 15 w 202"/>
                  <a:gd name="T5" fmla="*/ 75 h 274"/>
                  <a:gd name="T6" fmla="*/ 54 w 202"/>
                  <a:gd name="T7" fmla="*/ 119 h 274"/>
                  <a:gd name="T8" fmla="*/ 96 w 202"/>
                  <a:gd name="T9" fmla="*/ 131 h 274"/>
                  <a:gd name="T10" fmla="*/ 200 w 202"/>
                  <a:gd name="T11" fmla="*/ 206 h 274"/>
                  <a:gd name="T12" fmla="*/ 115 w 202"/>
                  <a:gd name="T13" fmla="*/ 271 h 274"/>
                  <a:gd name="T14" fmla="*/ 0 w 202"/>
                  <a:gd name="T15" fmla="*/ 19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274">
                    <a:moveTo>
                      <a:pt x="186" y="75"/>
                    </a:moveTo>
                    <a:cubicBezTo>
                      <a:pt x="188" y="66"/>
                      <a:pt x="190" y="11"/>
                      <a:pt x="106" y="5"/>
                    </a:cubicBezTo>
                    <a:cubicBezTo>
                      <a:pt x="23" y="0"/>
                      <a:pt x="13" y="68"/>
                      <a:pt x="15" y="75"/>
                    </a:cubicBezTo>
                    <a:cubicBezTo>
                      <a:pt x="17" y="80"/>
                      <a:pt x="16" y="102"/>
                      <a:pt x="54" y="119"/>
                    </a:cubicBezTo>
                    <a:cubicBezTo>
                      <a:pt x="64" y="123"/>
                      <a:pt x="78" y="128"/>
                      <a:pt x="96" y="131"/>
                    </a:cubicBezTo>
                    <a:cubicBezTo>
                      <a:pt x="178" y="148"/>
                      <a:pt x="202" y="165"/>
                      <a:pt x="200" y="206"/>
                    </a:cubicBezTo>
                    <a:cubicBezTo>
                      <a:pt x="197" y="246"/>
                      <a:pt x="160" y="268"/>
                      <a:pt x="115" y="271"/>
                    </a:cubicBezTo>
                    <a:cubicBezTo>
                      <a:pt x="71" y="274"/>
                      <a:pt x="11" y="265"/>
                      <a:pt x="0" y="190"/>
                    </a:cubicBezTo>
                  </a:path>
                </a:pathLst>
              </a:cu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1F28902-3EFD-4689-8D96-7F0411D431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7761" y="2881745"/>
                <a:ext cx="0" cy="561596"/>
              </a:xfrm>
              <a:prstGeom prst="line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E7E71F6-11DF-444B-8821-73A6B80E6F48}"/>
              </a:ext>
            </a:extLst>
          </p:cNvPr>
          <p:cNvCxnSpPr>
            <a:cxnSpLocks/>
          </p:cNvCxnSpPr>
          <p:nvPr/>
        </p:nvCxnSpPr>
        <p:spPr>
          <a:xfrm flipV="1">
            <a:off x="3876675" y="3216275"/>
            <a:ext cx="0" cy="501431"/>
          </a:xfrm>
          <a:prstGeom prst="straightConnector1">
            <a:avLst/>
          </a:prstGeom>
          <a:ln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7F390395-694D-478B-AF6B-474861BFC38C}"/>
              </a:ext>
            </a:extLst>
          </p:cNvPr>
          <p:cNvSpPr/>
          <p:nvPr/>
        </p:nvSpPr>
        <p:spPr>
          <a:xfrm>
            <a:off x="3297754" y="3313102"/>
            <a:ext cx="540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94C5D59-3166-4B93-B8A1-0AC1AD500BB6}"/>
              </a:ext>
            </a:extLst>
          </p:cNvPr>
          <p:cNvSpPr/>
          <p:nvPr/>
        </p:nvSpPr>
        <p:spPr>
          <a:xfrm>
            <a:off x="2886067" y="2430429"/>
            <a:ext cx="540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Code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0C3BCEA-CE94-4038-AEAE-47BE0B2A3E05}"/>
              </a:ext>
            </a:extLst>
          </p:cNvPr>
          <p:cNvSpPr/>
          <p:nvPr/>
        </p:nvSpPr>
        <p:spPr>
          <a:xfrm>
            <a:off x="1423348" y="3313102"/>
            <a:ext cx="14029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Premium support</a:t>
            </a: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C2E0DF9D-9157-4667-8024-9FFA16632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973" y="2397661"/>
            <a:ext cx="987770" cy="426702"/>
          </a:xfrm>
          <a:prstGeom prst="rect">
            <a:avLst/>
          </a:prstGeom>
        </p:spPr>
      </p:pic>
      <p:pic>
        <p:nvPicPr>
          <p:cNvPr id="102" name="Picture 8" descr="Image result for chef automate logo transparent">
            <a:extLst>
              <a:ext uri="{FF2B5EF4-FFF2-40B4-BE49-F238E27FC236}">
                <a16:creationId xmlns:a16="http://schemas.microsoft.com/office/drawing/2014/main" id="{53E4BE4A-9F73-4333-940D-2CE10E94B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1663858"/>
            <a:ext cx="1205259" cy="43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9D0A176C-79FE-47E5-AFAF-F0C6F7CEEA1A}"/>
              </a:ext>
            </a:extLst>
          </p:cNvPr>
          <p:cNvSpPr/>
          <p:nvPr/>
        </p:nvSpPr>
        <p:spPr>
          <a:xfrm>
            <a:off x="349049" y="1115416"/>
            <a:ext cx="2232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 AWS version for customer acquisition and long tail fulfilment, focus on larger customers</a:t>
            </a:r>
          </a:p>
        </p:txBody>
      </p: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5D52E336-B5A2-4B10-8734-D4FB7CBB249B}"/>
              </a:ext>
            </a:extLst>
          </p:cNvPr>
          <p:cNvCxnSpPr/>
          <p:nvPr/>
        </p:nvCxnSpPr>
        <p:spPr>
          <a:xfrm rot="10800000" flipV="1">
            <a:off x="2835311" y="1872923"/>
            <a:ext cx="809590" cy="1848177"/>
          </a:xfrm>
          <a:prstGeom prst="bentConnector2">
            <a:avLst/>
          </a:prstGeom>
          <a:ln cap="rnd">
            <a:tailEnd type="arrow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08C21337-629D-4339-9B9B-579036982D3E}"/>
              </a:ext>
            </a:extLst>
          </p:cNvPr>
          <p:cNvGrpSpPr/>
          <p:nvPr/>
        </p:nvGrpSpPr>
        <p:grpSpPr>
          <a:xfrm>
            <a:off x="5297344" y="1712024"/>
            <a:ext cx="311020" cy="311020"/>
            <a:chOff x="6290129" y="765874"/>
            <a:chExt cx="311020" cy="31102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4E173D3-FC54-41EC-9142-9A7985B3B72F}"/>
                </a:ext>
              </a:extLst>
            </p:cNvPr>
            <p:cNvSpPr/>
            <p:nvPr/>
          </p:nvSpPr>
          <p:spPr>
            <a:xfrm>
              <a:off x="6290129" y="765874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61" name="Freeform 38">
              <a:extLst>
                <a:ext uri="{FF2B5EF4-FFF2-40B4-BE49-F238E27FC236}">
                  <a16:creationId xmlns:a16="http://schemas.microsoft.com/office/drawing/2014/main" id="{6D3BF139-0E4B-4181-9E7E-FE36FA6E5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998" y="842381"/>
              <a:ext cx="165283" cy="158006"/>
            </a:xfrm>
            <a:custGeom>
              <a:avLst/>
              <a:gdLst>
                <a:gd name="T0" fmla="*/ 158 w 318"/>
                <a:gd name="T1" fmla="*/ 0 h 304"/>
                <a:gd name="T2" fmla="*/ 209 w 318"/>
                <a:gd name="T3" fmla="*/ 99 h 304"/>
                <a:gd name="T4" fmla="*/ 318 w 318"/>
                <a:gd name="T5" fmla="*/ 116 h 304"/>
                <a:gd name="T6" fmla="*/ 238 w 318"/>
                <a:gd name="T7" fmla="*/ 192 h 304"/>
                <a:gd name="T8" fmla="*/ 257 w 318"/>
                <a:gd name="T9" fmla="*/ 304 h 304"/>
                <a:gd name="T10" fmla="*/ 158 w 318"/>
                <a:gd name="T11" fmla="*/ 251 h 304"/>
                <a:gd name="T12" fmla="*/ 59 w 318"/>
                <a:gd name="T13" fmla="*/ 304 h 304"/>
                <a:gd name="T14" fmla="*/ 78 w 318"/>
                <a:gd name="T15" fmla="*/ 192 h 304"/>
                <a:gd name="T16" fmla="*/ 0 w 318"/>
                <a:gd name="T17" fmla="*/ 116 h 304"/>
                <a:gd name="T18" fmla="*/ 109 w 318"/>
                <a:gd name="T19" fmla="*/ 99 h 304"/>
                <a:gd name="T20" fmla="*/ 158 w 318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304">
                  <a:moveTo>
                    <a:pt x="158" y="0"/>
                  </a:moveTo>
                  <a:lnTo>
                    <a:pt x="209" y="99"/>
                  </a:lnTo>
                  <a:lnTo>
                    <a:pt x="318" y="116"/>
                  </a:lnTo>
                  <a:lnTo>
                    <a:pt x="238" y="192"/>
                  </a:lnTo>
                  <a:lnTo>
                    <a:pt x="257" y="304"/>
                  </a:lnTo>
                  <a:lnTo>
                    <a:pt x="158" y="251"/>
                  </a:lnTo>
                  <a:lnTo>
                    <a:pt x="59" y="304"/>
                  </a:lnTo>
                  <a:lnTo>
                    <a:pt x="78" y="192"/>
                  </a:lnTo>
                  <a:lnTo>
                    <a:pt x="0" y="116"/>
                  </a:lnTo>
                  <a:lnTo>
                    <a:pt x="109" y="99"/>
                  </a:lnTo>
                  <a:lnTo>
                    <a:pt x="158" y="0"/>
                  </a:lnTo>
                  <a:close/>
                </a:path>
              </a:pathLst>
            </a:cu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61F64D0-CF8A-4CFD-8436-585574BFA8A7}"/>
              </a:ext>
            </a:extLst>
          </p:cNvPr>
          <p:cNvGrpSpPr/>
          <p:nvPr/>
        </p:nvGrpSpPr>
        <p:grpSpPr>
          <a:xfrm>
            <a:off x="3561087" y="1712024"/>
            <a:ext cx="311020" cy="311020"/>
            <a:chOff x="6290129" y="765874"/>
            <a:chExt cx="311020" cy="31102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CDD6518-BA5C-4995-A958-050F14C65630}"/>
                </a:ext>
              </a:extLst>
            </p:cNvPr>
            <p:cNvSpPr/>
            <p:nvPr/>
          </p:nvSpPr>
          <p:spPr>
            <a:xfrm>
              <a:off x="6290129" y="765874"/>
              <a:ext cx="311020" cy="311020"/>
            </a:xfrm>
            <a:prstGeom prst="ellipse">
              <a:avLst/>
            </a:prstGeom>
            <a:solidFill>
              <a:srgbClr val="0E2836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C6284597-C1C7-4E76-B0EA-A269F7E79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998" y="842381"/>
              <a:ext cx="165283" cy="158006"/>
            </a:xfrm>
            <a:custGeom>
              <a:avLst/>
              <a:gdLst>
                <a:gd name="T0" fmla="*/ 158 w 318"/>
                <a:gd name="T1" fmla="*/ 0 h 304"/>
                <a:gd name="T2" fmla="*/ 209 w 318"/>
                <a:gd name="T3" fmla="*/ 99 h 304"/>
                <a:gd name="T4" fmla="*/ 318 w 318"/>
                <a:gd name="T5" fmla="*/ 116 h 304"/>
                <a:gd name="T6" fmla="*/ 238 w 318"/>
                <a:gd name="T7" fmla="*/ 192 h 304"/>
                <a:gd name="T8" fmla="*/ 257 w 318"/>
                <a:gd name="T9" fmla="*/ 304 h 304"/>
                <a:gd name="T10" fmla="*/ 158 w 318"/>
                <a:gd name="T11" fmla="*/ 251 h 304"/>
                <a:gd name="T12" fmla="*/ 59 w 318"/>
                <a:gd name="T13" fmla="*/ 304 h 304"/>
                <a:gd name="T14" fmla="*/ 78 w 318"/>
                <a:gd name="T15" fmla="*/ 192 h 304"/>
                <a:gd name="T16" fmla="*/ 0 w 318"/>
                <a:gd name="T17" fmla="*/ 116 h 304"/>
                <a:gd name="T18" fmla="*/ 109 w 318"/>
                <a:gd name="T19" fmla="*/ 99 h 304"/>
                <a:gd name="T20" fmla="*/ 158 w 318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304">
                  <a:moveTo>
                    <a:pt x="158" y="0"/>
                  </a:moveTo>
                  <a:lnTo>
                    <a:pt x="209" y="99"/>
                  </a:lnTo>
                  <a:lnTo>
                    <a:pt x="318" y="116"/>
                  </a:lnTo>
                  <a:lnTo>
                    <a:pt x="238" y="192"/>
                  </a:lnTo>
                  <a:lnTo>
                    <a:pt x="257" y="304"/>
                  </a:lnTo>
                  <a:lnTo>
                    <a:pt x="158" y="251"/>
                  </a:lnTo>
                  <a:lnTo>
                    <a:pt x="59" y="304"/>
                  </a:lnTo>
                  <a:lnTo>
                    <a:pt x="78" y="192"/>
                  </a:lnTo>
                  <a:lnTo>
                    <a:pt x="0" y="116"/>
                  </a:lnTo>
                  <a:lnTo>
                    <a:pt x="109" y="99"/>
                  </a:lnTo>
                  <a:lnTo>
                    <a:pt x="158" y="0"/>
                  </a:lnTo>
                  <a:close/>
                </a:path>
              </a:pathLst>
            </a:custGeom>
            <a:noFill/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45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3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19532 -2.96296E-6 " pathEditMode="relative" rAng="0" ptsTypes="AA">
                                      <p:cBhvr>
                                        <p:cTn id="2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124 L -0.09652 -2.96296E-6 C -0.09635 0.12469 -0.096 0.24939 -0.09583 0.37439 " pathEditMode="relative" ptsTypes="AAA">
                                      <p:cBhvr>
                                        <p:cTn id="23" dur="1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00" grpId="0"/>
      <p:bldP spid="1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A3C580-F0B3-4B4B-A531-D751161B9114}"/>
              </a:ext>
            </a:extLst>
          </p:cNvPr>
          <p:cNvSpPr/>
          <p:nvPr/>
        </p:nvSpPr>
        <p:spPr>
          <a:xfrm>
            <a:off x="1" y="0"/>
            <a:ext cx="3537284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4E7314-BF9C-40F9-A6D6-565BFD4EDE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90315" y="887592"/>
            <a:ext cx="4377385" cy="3368317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BUILT</a:t>
            </a:r>
            <a:r>
              <a:rPr lang="en-US" sz="2400" dirty="0"/>
              <a:t> </a:t>
            </a:r>
            <a:r>
              <a:rPr lang="en-US" sz="2400" dirty="0" err="1"/>
              <a:t>eksctl</a:t>
            </a:r>
            <a:r>
              <a:rPr lang="en-US" sz="2400" dirty="0"/>
              <a:t>—adopted by AWS EKS team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>
                <a:solidFill>
                  <a:schemeClr val="accent1"/>
                </a:solidFill>
              </a:rPr>
              <a:t>BUILT</a:t>
            </a:r>
            <a:r>
              <a:rPr lang="en-US" sz="2400" dirty="0"/>
              <a:t> Ignite—leveraging AWS Firecracker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>
                <a:solidFill>
                  <a:schemeClr val="accent1"/>
                </a:solidFill>
              </a:rPr>
              <a:t>BUILT</a:t>
            </a:r>
            <a:r>
              <a:rPr lang="en-US" sz="2400" dirty="0"/>
              <a:t> a strong partnership </a:t>
            </a:r>
            <a:br>
              <a:rPr lang="en-US" sz="2400" dirty="0"/>
            </a:br>
            <a:r>
              <a:rPr lang="en-US" sz="2400" dirty="0"/>
              <a:t>as Kubernetes partner for AWS customers</a:t>
            </a:r>
          </a:p>
        </p:txBody>
      </p:sp>
      <p:pic>
        <p:nvPicPr>
          <p:cNvPr id="1026" name="Picture 2" descr="Image result for weaveworks logo transparent">
            <a:extLst>
              <a:ext uri="{FF2B5EF4-FFF2-40B4-BE49-F238E27FC236}">
                <a16:creationId xmlns:a16="http://schemas.microsoft.com/office/drawing/2014/main" id="{45D5F3ED-29E0-4E32-9545-91AE09FA3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1" y="1734553"/>
            <a:ext cx="2733704" cy="167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6883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949347-64BA-427A-94C2-E75092858C4F}"/>
              </a:ext>
            </a:extLst>
          </p:cNvPr>
          <p:cNvSpPr/>
          <p:nvPr/>
        </p:nvSpPr>
        <p:spPr>
          <a:xfrm>
            <a:off x="0" y="1573262"/>
            <a:ext cx="9144000" cy="714374"/>
          </a:xfrm>
          <a:prstGeom prst="rect">
            <a:avLst/>
          </a:prstGeom>
          <a:gradFill>
            <a:gsLst>
              <a:gs pos="26000">
                <a:schemeClr val="accent3">
                  <a:alpha val="25000"/>
                </a:schemeClr>
              </a:gs>
              <a:gs pos="79000">
                <a:schemeClr val="accent3">
                  <a:alpha val="50000"/>
                </a:schemeClr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5AEE40-71FA-48A2-BB25-1202D91DD5A3}"/>
              </a:ext>
            </a:extLst>
          </p:cNvPr>
          <p:cNvSpPr/>
          <p:nvPr/>
        </p:nvSpPr>
        <p:spPr>
          <a:xfrm>
            <a:off x="336789" y="933034"/>
            <a:ext cx="1840377" cy="1840377"/>
          </a:xfrm>
          <a:prstGeom prst="ellipse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787135F-28DB-48EC-96CF-1247FB70D316}"/>
              </a:ext>
            </a:extLst>
          </p:cNvPr>
          <p:cNvSpPr/>
          <p:nvPr/>
        </p:nvSpPr>
        <p:spPr>
          <a:xfrm>
            <a:off x="2536835" y="933034"/>
            <a:ext cx="1840377" cy="1840377"/>
          </a:xfrm>
          <a:prstGeom prst="ellipse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08DFC70-0AD9-447D-B9B3-39E8E83FBA04}"/>
              </a:ext>
            </a:extLst>
          </p:cNvPr>
          <p:cNvSpPr/>
          <p:nvPr/>
        </p:nvSpPr>
        <p:spPr>
          <a:xfrm>
            <a:off x="4736881" y="933034"/>
            <a:ext cx="1840377" cy="1840377"/>
          </a:xfrm>
          <a:prstGeom prst="ellipse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537D896-5DCD-48D9-A188-C51478AFB270}"/>
              </a:ext>
            </a:extLst>
          </p:cNvPr>
          <p:cNvSpPr/>
          <p:nvPr/>
        </p:nvSpPr>
        <p:spPr>
          <a:xfrm>
            <a:off x="6936926" y="933034"/>
            <a:ext cx="1840377" cy="1840377"/>
          </a:xfrm>
          <a:prstGeom prst="ellipse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A45E6-4E59-4FBD-955D-ADAF24CA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Evolution of functionality towards utility services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FBD311-52BB-4D8D-B920-2F2DBA3B76BD}"/>
              </a:ext>
            </a:extLst>
          </p:cNvPr>
          <p:cNvSpPr/>
          <p:nvPr/>
        </p:nvSpPr>
        <p:spPr>
          <a:xfrm>
            <a:off x="7075899" y="1072007"/>
            <a:ext cx="1562430" cy="1562430"/>
          </a:xfrm>
          <a:prstGeom prst="ellipse">
            <a:avLst/>
          </a:prstGeom>
          <a:gradFill>
            <a:gsLst>
              <a:gs pos="26000">
                <a:schemeClr val="accent2"/>
              </a:gs>
              <a:gs pos="79000">
                <a:schemeClr val="accent3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 a service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F1100C8-E43B-49EB-8A1B-0E00503E301A}"/>
              </a:ext>
            </a:extLst>
          </p:cNvPr>
          <p:cNvSpPr txBox="1">
            <a:spLocks/>
          </p:cNvSpPr>
          <p:nvPr/>
        </p:nvSpPr>
        <p:spPr>
          <a:xfrm>
            <a:off x="469348" y="4067174"/>
            <a:ext cx="8205304" cy="485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Amazon Ember Regular" charset="0"/>
                <a:ea typeface="+mj-ea"/>
                <a:cs typeface="Amazon Ember Regular" charset="0"/>
              </a:defRPr>
            </a:lvl1pPr>
          </a:lstStyle>
          <a:p>
            <a:pPr algn="ctr"/>
            <a:r>
              <a:rPr lang="en-US" sz="2400" dirty="0">
                <a:solidFill>
                  <a:schemeClr val="accent1"/>
                </a:solidFill>
              </a:rPr>
              <a:t>Force multipliers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9D3352-037B-44A3-9DE7-0BD9E6E6C0A8}"/>
              </a:ext>
            </a:extLst>
          </p:cNvPr>
          <p:cNvSpPr/>
          <p:nvPr/>
        </p:nvSpPr>
        <p:spPr>
          <a:xfrm>
            <a:off x="1342084" y="2982593"/>
            <a:ext cx="19586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Save time and </a:t>
            </a:r>
            <a:r>
              <a:rPr lang="en-US" sz="1400" b="1" dirty="0">
                <a:solidFill>
                  <a:schemeClr val="accent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standardize</a:t>
            </a:r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on vendor solution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96EC61-546D-408E-9E29-4FC48364FF1A}"/>
              </a:ext>
            </a:extLst>
          </p:cNvPr>
          <p:cNvSpPr/>
          <p:nvPr/>
        </p:nvSpPr>
        <p:spPr>
          <a:xfrm>
            <a:off x="3595845" y="2982593"/>
            <a:ext cx="19586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Save lots of </a:t>
            </a:r>
            <a:b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money and innovate faster using </a:t>
            </a:r>
            <a:r>
              <a:rPr lang="en-US" sz="1400" b="1" dirty="0">
                <a:solidFill>
                  <a:schemeClr val="accent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community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7C8467-C63E-4418-AB10-8BAECA7FCD02}"/>
              </a:ext>
            </a:extLst>
          </p:cNvPr>
          <p:cNvSpPr/>
          <p:nvPr/>
        </p:nvSpPr>
        <p:spPr>
          <a:xfrm>
            <a:off x="5841139" y="2982593"/>
            <a:ext cx="1894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Simplify</a:t>
            </a:r>
            <a:r>
              <a:rPr lang="en-US" sz="14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to reduce cost and improve scalability and availability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F89EFCD-BD72-4AA0-87C4-7AB82ACADD0D}"/>
              </a:ext>
            </a:extLst>
          </p:cNvPr>
          <p:cNvSpPr/>
          <p:nvPr/>
        </p:nvSpPr>
        <p:spPr>
          <a:xfrm>
            <a:off x="6018091" y="2241974"/>
            <a:ext cx="1319613" cy="624026"/>
          </a:xfrm>
          <a:custGeom>
            <a:avLst/>
            <a:gdLst>
              <a:gd name="connsiteX0" fmla="*/ 145617 w 1319613"/>
              <a:gd name="connsiteY0" fmla="*/ 0 h 624026"/>
              <a:gd name="connsiteX1" fmla="*/ 534657 w 1319613"/>
              <a:gd name="connsiteY1" fmla="*/ 444261 h 624026"/>
              <a:gd name="connsiteX2" fmla="*/ 1051584 w 1319613"/>
              <a:gd name="connsiteY2" fmla="*/ 376487 h 624026"/>
              <a:gd name="connsiteX3" fmla="*/ 1053533 w 1319613"/>
              <a:gd name="connsiteY3" fmla="*/ 374991 h 624026"/>
              <a:gd name="connsiteX4" fmla="*/ 934475 w 1319613"/>
              <a:gd name="connsiteY4" fmla="*/ 255933 h 624026"/>
              <a:gd name="connsiteX5" fmla="*/ 1319613 w 1319613"/>
              <a:gd name="connsiteY5" fmla="*/ 219492 h 624026"/>
              <a:gd name="connsiteX6" fmla="*/ 1283172 w 1319613"/>
              <a:gd name="connsiteY6" fmla="*/ 604629 h 624026"/>
              <a:gd name="connsiteX7" fmla="*/ 1159158 w 1319613"/>
              <a:gd name="connsiteY7" fmla="*/ 480616 h 624026"/>
              <a:gd name="connsiteX8" fmla="*/ 1133933 w 1319613"/>
              <a:gd name="connsiteY8" fmla="*/ 499982 h 624026"/>
              <a:gd name="connsiteX9" fmla="*/ 486933 w 1319613"/>
              <a:gd name="connsiteY9" fmla="*/ 584810 h 624026"/>
              <a:gd name="connsiteX10" fmla="*/ 0 w 1319613"/>
              <a:gd name="connsiteY10" fmla="*/ 28761 h 62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613" h="624026">
                <a:moveTo>
                  <a:pt x="145617" y="0"/>
                </a:moveTo>
                <a:cubicBezTo>
                  <a:pt x="186504" y="207011"/>
                  <a:pt x="334852" y="376416"/>
                  <a:pt x="534657" y="444261"/>
                </a:cubicBezTo>
                <a:cubicBezTo>
                  <a:pt x="709488" y="503626"/>
                  <a:pt x="900413" y="477321"/>
                  <a:pt x="1051584" y="376487"/>
                </a:cubicBezTo>
                <a:lnTo>
                  <a:pt x="1053533" y="374991"/>
                </a:lnTo>
                <a:lnTo>
                  <a:pt x="934475" y="255933"/>
                </a:lnTo>
                <a:lnTo>
                  <a:pt x="1319613" y="219492"/>
                </a:lnTo>
                <a:lnTo>
                  <a:pt x="1283172" y="604629"/>
                </a:lnTo>
                <a:lnTo>
                  <a:pt x="1159158" y="480616"/>
                </a:lnTo>
                <a:lnTo>
                  <a:pt x="1133933" y="499982"/>
                </a:lnTo>
                <a:cubicBezTo>
                  <a:pt x="944723" y="626188"/>
                  <a:pt x="705756" y="659113"/>
                  <a:pt x="486933" y="584810"/>
                </a:cubicBezTo>
                <a:cubicBezTo>
                  <a:pt x="236852" y="499894"/>
                  <a:pt x="51174" y="287862"/>
                  <a:pt x="0" y="28761"/>
                </a:cubicBezTo>
                <a:close/>
              </a:path>
            </a:pathLst>
          </a:custGeom>
          <a:gradFill flip="none" rotWithShape="1">
            <a:gsLst>
              <a:gs pos="34000">
                <a:srgbClr val="0E2836"/>
              </a:gs>
              <a:gs pos="100000">
                <a:srgbClr val="084B6D"/>
              </a:gs>
            </a:gsLst>
            <a:lin ang="0" scaled="1"/>
            <a:tileRect/>
          </a:gradFill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4335A5-E8C9-46D7-AF25-2880A7B91563}"/>
              </a:ext>
            </a:extLst>
          </p:cNvPr>
          <p:cNvSpPr/>
          <p:nvPr/>
        </p:nvSpPr>
        <p:spPr>
          <a:xfrm>
            <a:off x="4875854" y="1072007"/>
            <a:ext cx="1562430" cy="1562430"/>
          </a:xfrm>
          <a:prstGeom prst="ellipse">
            <a:avLst/>
          </a:prstGeom>
          <a:gradFill>
            <a:gsLst>
              <a:gs pos="26000">
                <a:schemeClr val="accent2"/>
              </a:gs>
              <a:gs pos="79000">
                <a:schemeClr val="accent3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 software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E9FD89D-2E82-40B9-9294-B56FA8FEC61D}"/>
              </a:ext>
            </a:extLst>
          </p:cNvPr>
          <p:cNvSpPr/>
          <p:nvPr/>
        </p:nvSpPr>
        <p:spPr>
          <a:xfrm>
            <a:off x="3823413" y="2241974"/>
            <a:ext cx="1319613" cy="624026"/>
          </a:xfrm>
          <a:custGeom>
            <a:avLst/>
            <a:gdLst>
              <a:gd name="connsiteX0" fmla="*/ 145617 w 1319613"/>
              <a:gd name="connsiteY0" fmla="*/ 0 h 624026"/>
              <a:gd name="connsiteX1" fmla="*/ 534657 w 1319613"/>
              <a:gd name="connsiteY1" fmla="*/ 444261 h 624026"/>
              <a:gd name="connsiteX2" fmla="*/ 1051584 w 1319613"/>
              <a:gd name="connsiteY2" fmla="*/ 376487 h 624026"/>
              <a:gd name="connsiteX3" fmla="*/ 1053533 w 1319613"/>
              <a:gd name="connsiteY3" fmla="*/ 374991 h 624026"/>
              <a:gd name="connsiteX4" fmla="*/ 934475 w 1319613"/>
              <a:gd name="connsiteY4" fmla="*/ 255933 h 624026"/>
              <a:gd name="connsiteX5" fmla="*/ 1319613 w 1319613"/>
              <a:gd name="connsiteY5" fmla="*/ 219492 h 624026"/>
              <a:gd name="connsiteX6" fmla="*/ 1283172 w 1319613"/>
              <a:gd name="connsiteY6" fmla="*/ 604629 h 624026"/>
              <a:gd name="connsiteX7" fmla="*/ 1159158 w 1319613"/>
              <a:gd name="connsiteY7" fmla="*/ 480616 h 624026"/>
              <a:gd name="connsiteX8" fmla="*/ 1133933 w 1319613"/>
              <a:gd name="connsiteY8" fmla="*/ 499982 h 624026"/>
              <a:gd name="connsiteX9" fmla="*/ 486933 w 1319613"/>
              <a:gd name="connsiteY9" fmla="*/ 584810 h 624026"/>
              <a:gd name="connsiteX10" fmla="*/ 0 w 1319613"/>
              <a:gd name="connsiteY10" fmla="*/ 28761 h 62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613" h="624026">
                <a:moveTo>
                  <a:pt x="145617" y="0"/>
                </a:moveTo>
                <a:cubicBezTo>
                  <a:pt x="186504" y="207011"/>
                  <a:pt x="334852" y="376416"/>
                  <a:pt x="534657" y="444261"/>
                </a:cubicBezTo>
                <a:cubicBezTo>
                  <a:pt x="709488" y="503626"/>
                  <a:pt x="900413" y="477321"/>
                  <a:pt x="1051584" y="376487"/>
                </a:cubicBezTo>
                <a:lnTo>
                  <a:pt x="1053533" y="374991"/>
                </a:lnTo>
                <a:lnTo>
                  <a:pt x="934475" y="255933"/>
                </a:lnTo>
                <a:lnTo>
                  <a:pt x="1319613" y="219492"/>
                </a:lnTo>
                <a:lnTo>
                  <a:pt x="1283172" y="604629"/>
                </a:lnTo>
                <a:lnTo>
                  <a:pt x="1159158" y="480616"/>
                </a:lnTo>
                <a:lnTo>
                  <a:pt x="1133933" y="499982"/>
                </a:lnTo>
                <a:cubicBezTo>
                  <a:pt x="944723" y="626188"/>
                  <a:pt x="705756" y="659113"/>
                  <a:pt x="486933" y="584810"/>
                </a:cubicBezTo>
                <a:cubicBezTo>
                  <a:pt x="236852" y="499894"/>
                  <a:pt x="51174" y="287862"/>
                  <a:pt x="0" y="28761"/>
                </a:cubicBezTo>
                <a:close/>
              </a:path>
            </a:pathLst>
          </a:custGeom>
          <a:gradFill flip="none" rotWithShape="1">
            <a:gsLst>
              <a:gs pos="34000">
                <a:srgbClr val="0E2836"/>
              </a:gs>
              <a:gs pos="100000">
                <a:srgbClr val="084B6D"/>
              </a:gs>
            </a:gsLst>
            <a:lin ang="0" scaled="1"/>
            <a:tileRect/>
          </a:gradFill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BE05777-0F9D-418B-BB97-2ADE29782C96}"/>
              </a:ext>
            </a:extLst>
          </p:cNvPr>
          <p:cNvSpPr/>
          <p:nvPr/>
        </p:nvSpPr>
        <p:spPr>
          <a:xfrm>
            <a:off x="2675808" y="1072007"/>
            <a:ext cx="1562430" cy="1562430"/>
          </a:xfrm>
          <a:prstGeom prst="ellipse">
            <a:avLst/>
          </a:prstGeom>
          <a:gradFill>
            <a:gsLst>
              <a:gs pos="26000">
                <a:schemeClr val="accent2"/>
              </a:gs>
              <a:gs pos="79000">
                <a:schemeClr val="accent3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Enterprise COTS software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10B1217-61B3-4F12-BAD3-D6BB71D921A5}"/>
              </a:ext>
            </a:extLst>
          </p:cNvPr>
          <p:cNvSpPr/>
          <p:nvPr/>
        </p:nvSpPr>
        <p:spPr>
          <a:xfrm>
            <a:off x="1632682" y="2241974"/>
            <a:ext cx="1319613" cy="624026"/>
          </a:xfrm>
          <a:custGeom>
            <a:avLst/>
            <a:gdLst>
              <a:gd name="connsiteX0" fmla="*/ 145617 w 1319613"/>
              <a:gd name="connsiteY0" fmla="*/ 0 h 624026"/>
              <a:gd name="connsiteX1" fmla="*/ 534657 w 1319613"/>
              <a:gd name="connsiteY1" fmla="*/ 444261 h 624026"/>
              <a:gd name="connsiteX2" fmla="*/ 1051584 w 1319613"/>
              <a:gd name="connsiteY2" fmla="*/ 376487 h 624026"/>
              <a:gd name="connsiteX3" fmla="*/ 1053533 w 1319613"/>
              <a:gd name="connsiteY3" fmla="*/ 374991 h 624026"/>
              <a:gd name="connsiteX4" fmla="*/ 934475 w 1319613"/>
              <a:gd name="connsiteY4" fmla="*/ 255933 h 624026"/>
              <a:gd name="connsiteX5" fmla="*/ 1319613 w 1319613"/>
              <a:gd name="connsiteY5" fmla="*/ 219492 h 624026"/>
              <a:gd name="connsiteX6" fmla="*/ 1283172 w 1319613"/>
              <a:gd name="connsiteY6" fmla="*/ 604629 h 624026"/>
              <a:gd name="connsiteX7" fmla="*/ 1159158 w 1319613"/>
              <a:gd name="connsiteY7" fmla="*/ 480616 h 624026"/>
              <a:gd name="connsiteX8" fmla="*/ 1133933 w 1319613"/>
              <a:gd name="connsiteY8" fmla="*/ 499982 h 624026"/>
              <a:gd name="connsiteX9" fmla="*/ 486933 w 1319613"/>
              <a:gd name="connsiteY9" fmla="*/ 584810 h 624026"/>
              <a:gd name="connsiteX10" fmla="*/ 0 w 1319613"/>
              <a:gd name="connsiteY10" fmla="*/ 28761 h 62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613" h="624026">
                <a:moveTo>
                  <a:pt x="145617" y="0"/>
                </a:moveTo>
                <a:cubicBezTo>
                  <a:pt x="186504" y="207011"/>
                  <a:pt x="334852" y="376416"/>
                  <a:pt x="534657" y="444261"/>
                </a:cubicBezTo>
                <a:cubicBezTo>
                  <a:pt x="709488" y="503626"/>
                  <a:pt x="900413" y="477321"/>
                  <a:pt x="1051584" y="376487"/>
                </a:cubicBezTo>
                <a:lnTo>
                  <a:pt x="1053533" y="374991"/>
                </a:lnTo>
                <a:lnTo>
                  <a:pt x="934475" y="255933"/>
                </a:lnTo>
                <a:lnTo>
                  <a:pt x="1319613" y="219492"/>
                </a:lnTo>
                <a:lnTo>
                  <a:pt x="1283172" y="604629"/>
                </a:lnTo>
                <a:lnTo>
                  <a:pt x="1159158" y="480616"/>
                </a:lnTo>
                <a:lnTo>
                  <a:pt x="1133933" y="499982"/>
                </a:lnTo>
                <a:cubicBezTo>
                  <a:pt x="944723" y="626188"/>
                  <a:pt x="705756" y="659113"/>
                  <a:pt x="486933" y="584810"/>
                </a:cubicBezTo>
                <a:cubicBezTo>
                  <a:pt x="236852" y="499894"/>
                  <a:pt x="51174" y="287862"/>
                  <a:pt x="0" y="28761"/>
                </a:cubicBezTo>
                <a:close/>
              </a:path>
            </a:pathLst>
          </a:custGeom>
          <a:gradFill flip="none" rotWithShape="1">
            <a:gsLst>
              <a:gs pos="34000">
                <a:srgbClr val="0E2836"/>
              </a:gs>
              <a:gs pos="100000">
                <a:srgbClr val="084B6D"/>
              </a:gs>
            </a:gsLst>
            <a:lin ang="0" scaled="1"/>
            <a:tileRect/>
          </a:gradFill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5D64BA-2E3E-4F21-B0A9-1F37418C299E}"/>
              </a:ext>
            </a:extLst>
          </p:cNvPr>
          <p:cNvSpPr/>
          <p:nvPr/>
        </p:nvSpPr>
        <p:spPr>
          <a:xfrm>
            <a:off x="475762" y="1072007"/>
            <a:ext cx="1562430" cy="1562430"/>
          </a:xfrm>
          <a:prstGeom prst="ellipse">
            <a:avLst/>
          </a:prstGeom>
          <a:gradFill>
            <a:gsLst>
              <a:gs pos="26000">
                <a:schemeClr val="accent2"/>
              </a:gs>
              <a:gs pos="79000">
                <a:schemeClr val="accent3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Custom built</a:t>
            </a:r>
          </a:p>
        </p:txBody>
      </p:sp>
    </p:spTree>
    <p:extLst>
      <p:ext uri="{BB962C8B-B14F-4D97-AF65-F5344CB8AC3E}">
        <p14:creationId xmlns:p14="http://schemas.microsoft.com/office/powerpoint/2010/main" val="2527897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accel="10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" fill="hold"/>
                                        <p:tgtEl>
                                          <p:spTgt spid="8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accel="100000" autoRev="1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5" dur="300" fill="hold"/>
                                        <p:tgtEl>
                                          <p:spTgt spid="3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mph" presetSubtype="0" accel="100000" autoRev="1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9" dur="300" fill="hold"/>
                                        <p:tgtEl>
                                          <p:spTgt spid="1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accel="100000" autoRev="1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Scale>
                                      <p:cBhvr>
                                        <p:cTn id="23" dur="300" fill="hold"/>
                                        <p:tgtEl>
                                          <p:spTgt spid="4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mph" presetSubtype="0" accel="10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" dur="300" fill="hold"/>
                                        <p:tgtEl>
                                          <p:spTgt spid="17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accel="100000" autoRev="1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1" dur="300" fill="hold"/>
                                        <p:tgtEl>
                                          <p:spTgt spid="5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mph" presetSubtype="0" accel="100000" autoRev="1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35" dur="300" fill="hold"/>
                                        <p:tgtEl>
                                          <p:spTgt spid="20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mph" presetSubtype="0" accel="100000" autoRev="1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Scale>
                                      <p:cBhvr>
                                        <p:cTn id="39" dur="300" fill="hold"/>
                                        <p:tgtEl>
                                          <p:spTgt spid="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20988E-6 L 5.55556E-7 0.03735 " pathEditMode="relative" rAng="0" ptsTypes="AA">
                                      <p:cBhvr>
                                        <p:cTn id="49" dur="5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20988E-6 L 5.55556E-7 0.03735 " pathEditMode="relative" rAng="0" ptsTypes="AA">
                                      <p:cBhvr>
                                        <p:cTn id="59" dur="5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20988E-6 L 5.55556E-7 0.03735 " pathEditMode="relative" rAng="0" ptsTypes="AA">
                                      <p:cBhvr>
                                        <p:cTn id="69" dur="5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03735 " pathEditMode="relative" rAng="0" ptsTypes="AA">
                                      <p:cBhvr>
                                        <p:cTn id="75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6" grpId="0" animBg="1"/>
      <p:bldP spid="6" grpId="1" animBg="1"/>
      <p:bldP spid="7" grpId="0"/>
      <p:bldP spid="7" grpId="1"/>
      <p:bldP spid="12" grpId="0"/>
      <p:bldP spid="12" grpId="1"/>
      <p:bldP spid="13" grpId="0"/>
      <p:bldP spid="13" grpId="1"/>
      <p:bldP spid="14" grpId="0"/>
      <p:bldP spid="14" grpId="1"/>
      <p:bldP spid="26" grpId="0" animBg="1"/>
      <p:bldP spid="5" grpId="0" animBg="1"/>
      <p:bldP spid="5" grpId="1" animBg="1"/>
      <p:bldP spid="25" grpId="0" animBg="1"/>
      <p:bldP spid="4" grpId="0" animBg="1"/>
      <p:bldP spid="4" grpId="1" animBg="1"/>
      <p:bldP spid="24" grpId="0" animBg="1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AB752663-B03B-411C-BD48-F66E75FF010B}"/>
              </a:ext>
            </a:extLst>
          </p:cNvPr>
          <p:cNvSpPr txBox="1"/>
          <p:nvPr/>
        </p:nvSpPr>
        <p:spPr>
          <a:xfrm>
            <a:off x="799966" y="661330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6EE2227-2CFB-4819-8CA9-E0207A3AD449}"/>
              </a:ext>
            </a:extLst>
          </p:cNvPr>
          <p:cNvGrpSpPr/>
          <p:nvPr/>
        </p:nvGrpSpPr>
        <p:grpSpPr>
          <a:xfrm>
            <a:off x="332633" y="473048"/>
            <a:ext cx="3441289" cy="3702220"/>
            <a:chOff x="332633" y="473048"/>
            <a:chExt cx="4658467" cy="370222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3FBDED-83E4-4F77-824C-503D0F994A25}"/>
                </a:ext>
              </a:extLst>
            </p:cNvPr>
            <p:cNvGrpSpPr/>
            <p:nvPr/>
          </p:nvGrpSpPr>
          <p:grpSpPr>
            <a:xfrm>
              <a:off x="877897" y="1077316"/>
              <a:ext cx="3567940" cy="2713666"/>
              <a:chOff x="877897" y="1077316"/>
              <a:chExt cx="3567940" cy="2713666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77E19F4-D090-4AB2-B9A0-AC40A613A6A6}"/>
                  </a:ext>
                </a:extLst>
              </p:cNvPr>
              <p:cNvSpPr/>
              <p:nvPr/>
            </p:nvSpPr>
            <p:spPr>
              <a:xfrm>
                <a:off x="877897" y="1895278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BCA5311-15B9-4459-A9B5-5EC4DCB6A4D2}"/>
                  </a:ext>
                </a:extLst>
              </p:cNvPr>
              <p:cNvSpPr/>
              <p:nvPr/>
            </p:nvSpPr>
            <p:spPr>
              <a:xfrm>
                <a:off x="877897" y="2304259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2093C3F-1F14-4AB6-B8E2-89EDE3DE3AEF}"/>
                  </a:ext>
                </a:extLst>
              </p:cNvPr>
              <p:cNvSpPr/>
              <p:nvPr/>
            </p:nvSpPr>
            <p:spPr>
              <a:xfrm>
                <a:off x="877897" y="271324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BC025ED-70F9-45EE-B1A0-4C39178928A0}"/>
                  </a:ext>
                </a:extLst>
              </p:cNvPr>
              <p:cNvSpPr/>
              <p:nvPr/>
            </p:nvSpPr>
            <p:spPr>
              <a:xfrm>
                <a:off x="877897" y="3122221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6E764E5-1ED3-48F6-AE81-5753C8A75434}"/>
                  </a:ext>
                </a:extLst>
              </p:cNvPr>
              <p:cNvSpPr/>
              <p:nvPr/>
            </p:nvSpPr>
            <p:spPr>
              <a:xfrm>
                <a:off x="877897" y="353120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83D73AF-23EE-4B68-BA13-A9EAA78D5FE8}"/>
                  </a:ext>
                </a:extLst>
              </p:cNvPr>
              <p:cNvSpPr/>
              <p:nvPr/>
            </p:nvSpPr>
            <p:spPr>
              <a:xfrm>
                <a:off x="877897" y="1486297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363B825-9E7A-4A0B-9183-3140209A35FF}"/>
                  </a:ext>
                </a:extLst>
              </p:cNvPr>
              <p:cNvSpPr/>
              <p:nvPr/>
            </p:nvSpPr>
            <p:spPr>
              <a:xfrm>
                <a:off x="877897" y="1077316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FF9B10B-E205-4BB8-BA3C-CBBACA6A6198}"/>
                </a:ext>
              </a:extLst>
            </p:cNvPr>
            <p:cNvSpPr/>
            <p:nvPr/>
          </p:nvSpPr>
          <p:spPr>
            <a:xfrm>
              <a:off x="332633" y="473048"/>
              <a:ext cx="4658467" cy="3702220"/>
            </a:xfrm>
            <a:custGeom>
              <a:avLst/>
              <a:gdLst>
                <a:gd name="connsiteX0" fmla="*/ 269158 w 4828451"/>
                <a:gd name="connsiteY0" fmla="*/ 0 h 3702220"/>
                <a:gd name="connsiteX1" fmla="*/ 4559296 w 4828451"/>
                <a:gd name="connsiteY1" fmla="*/ 0 h 3702220"/>
                <a:gd name="connsiteX2" fmla="*/ 4559296 w 4828451"/>
                <a:gd name="connsiteY2" fmla="*/ 2069658 h 3702220"/>
                <a:gd name="connsiteX3" fmla="*/ 4559296 w 4828451"/>
                <a:gd name="connsiteY3" fmla="*/ 2069658 h 3702220"/>
                <a:gd name="connsiteX4" fmla="*/ 4559296 w 4828451"/>
                <a:gd name="connsiteY4" fmla="*/ 3311430 h 3702220"/>
                <a:gd name="connsiteX5" fmla="*/ 4828451 w 4828451"/>
                <a:gd name="connsiteY5" fmla="*/ 3311430 h 3702220"/>
                <a:gd name="connsiteX6" fmla="*/ 4828451 w 4828451"/>
                <a:gd name="connsiteY6" fmla="*/ 3702220 h 3702220"/>
                <a:gd name="connsiteX7" fmla="*/ 0 w 4828451"/>
                <a:gd name="connsiteY7" fmla="*/ 3702220 h 3702220"/>
                <a:gd name="connsiteX8" fmla="*/ 0 w 4828451"/>
                <a:gd name="connsiteY8" fmla="*/ 3311430 h 3702220"/>
                <a:gd name="connsiteX9" fmla="*/ 269158 w 4828451"/>
                <a:gd name="connsiteY9" fmla="*/ 3311430 h 3702220"/>
                <a:gd name="connsiteX10" fmla="*/ 269158 w 4828451"/>
                <a:gd name="connsiteY10" fmla="*/ 576848 h 3702220"/>
                <a:gd name="connsiteX11" fmla="*/ 269158 w 4828451"/>
                <a:gd name="connsiteY11" fmla="*/ 576848 h 370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8451" h="3702220">
                  <a:moveTo>
                    <a:pt x="269158" y="0"/>
                  </a:moveTo>
                  <a:lnTo>
                    <a:pt x="4559296" y="0"/>
                  </a:lnTo>
                  <a:lnTo>
                    <a:pt x="4559296" y="2069658"/>
                  </a:lnTo>
                  <a:lnTo>
                    <a:pt x="4559296" y="2069658"/>
                  </a:lnTo>
                  <a:lnTo>
                    <a:pt x="4559296" y="3311430"/>
                  </a:lnTo>
                  <a:lnTo>
                    <a:pt x="4828451" y="3311430"/>
                  </a:lnTo>
                  <a:lnTo>
                    <a:pt x="4828451" y="3702220"/>
                  </a:lnTo>
                  <a:lnTo>
                    <a:pt x="0" y="3702220"/>
                  </a:lnTo>
                  <a:lnTo>
                    <a:pt x="0" y="3311430"/>
                  </a:lnTo>
                  <a:lnTo>
                    <a:pt x="269158" y="3311430"/>
                  </a:lnTo>
                  <a:lnTo>
                    <a:pt x="269158" y="576848"/>
                  </a:lnTo>
                  <a:lnTo>
                    <a:pt x="269158" y="576848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04D7C57F-05E0-407A-AC7C-0F0F6BD52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4871" y="1286183"/>
            <a:ext cx="712446" cy="32453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B9CA8-FD7D-483D-9030-E778CDA137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0" y="2087218"/>
            <a:ext cx="1413016" cy="19966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4F748BE-EBE6-4000-9259-882869E3A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6879" y="2806643"/>
            <a:ext cx="1306139" cy="19966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0814B69-ED73-4577-88D8-7470E7C613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2113" y="2702896"/>
            <a:ext cx="888756" cy="37694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7FB717B-A8F6-4B35-8583-20370254CF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00208" y="3420532"/>
            <a:ext cx="1306139" cy="27750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31D3303-D660-4911-9D88-93426C57A9B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0510" y="1301600"/>
            <a:ext cx="851963" cy="29818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1BB1888-3324-4D64-86CE-9D7B036E8A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7579" y="1947841"/>
            <a:ext cx="437824" cy="437824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9DDF0F92-A5B4-44A3-A28F-E126D4F0AA9F}"/>
              </a:ext>
            </a:extLst>
          </p:cNvPr>
          <p:cNvSpPr txBox="1"/>
          <p:nvPr/>
        </p:nvSpPr>
        <p:spPr>
          <a:xfrm>
            <a:off x="4114315" y="3010689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03D2D6-103B-4BA7-B9A6-1208A5717577}"/>
              </a:ext>
            </a:extLst>
          </p:cNvPr>
          <p:cNvGrpSpPr/>
          <p:nvPr/>
        </p:nvGrpSpPr>
        <p:grpSpPr>
          <a:xfrm>
            <a:off x="3807947" y="1391501"/>
            <a:ext cx="1592148" cy="1592149"/>
            <a:chOff x="3807947" y="1391501"/>
            <a:chExt cx="1592148" cy="1592149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CAEF7B4-CD02-41B5-B81A-FB66D15ACC9F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B841B3C-3672-4DEF-82C7-DB9F685061E8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B225E68-5B01-4732-9980-87DCD4B532CA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4F1E993-6F71-467B-ABB7-B768EB3A819C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50B621B-AB7E-48DF-9693-DF5E370FC0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8C2CDD6-975F-40EE-B889-7E4A9A689D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40EDC4-1B50-4024-8D9C-9A1462ADF497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294161-0B62-4605-8FD7-F00B6277613A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AA152E2-7127-4A9D-94FC-ED003E2D54F4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716B7CC-2E1C-4B07-92EE-BFA990F3C419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304F61A-F637-4518-BC2A-6465CBDBFECD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6472A1E-0A64-483B-B380-B5197869A7FC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A3896A3-B572-4345-94B5-11F2D3AFE728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D592791-051F-4950-B2FB-C6D37A332968}"/>
                </a:ext>
              </a:extLst>
            </p:cNvPr>
            <p:cNvCxnSpPr>
              <a:cxnSpLocks/>
              <a:stCxn id="53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F53583-825A-4F9F-89FF-55ED3E81F15A}"/>
              </a:ext>
            </a:extLst>
          </p:cNvPr>
          <p:cNvGrpSpPr/>
          <p:nvPr/>
        </p:nvGrpSpPr>
        <p:grpSpPr>
          <a:xfrm>
            <a:off x="3602639" y="1180114"/>
            <a:ext cx="2014922" cy="2014922"/>
            <a:chOff x="3602639" y="1180114"/>
            <a:chExt cx="2014922" cy="2014922"/>
          </a:xfrm>
        </p:grpSpPr>
        <p:sp>
          <p:nvSpPr>
            <p:cNvPr id="77" name="Arc 76">
              <a:extLst>
                <a:ext uri="{FF2B5EF4-FFF2-40B4-BE49-F238E27FC236}">
                  <a16:creationId xmlns:a16="http://schemas.microsoft.com/office/drawing/2014/main" id="{80FDEF5E-5BD7-45F5-9578-8E3BD4095C2A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Arc 77">
              <a:extLst>
                <a:ext uri="{FF2B5EF4-FFF2-40B4-BE49-F238E27FC236}">
                  <a16:creationId xmlns:a16="http://schemas.microsoft.com/office/drawing/2014/main" id="{8EE1ADCC-5547-4BD8-B38B-B620E4BFA8C8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08C442F3-19AB-4134-8B47-7922C2E40F74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786B01E9-0246-4039-9FB2-BE4789E77B9F}"/>
              </a:ext>
            </a:extLst>
          </p:cNvPr>
          <p:cNvSpPr txBox="1"/>
          <p:nvPr/>
        </p:nvSpPr>
        <p:spPr>
          <a:xfrm>
            <a:off x="756434" y="327862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$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99ED992-36D3-4479-A018-62C562FF57C6}"/>
              </a:ext>
            </a:extLst>
          </p:cNvPr>
          <p:cNvSpPr txBox="1"/>
          <p:nvPr/>
        </p:nvSpPr>
        <p:spPr>
          <a:xfrm>
            <a:off x="2959561" y="327862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$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4F492FD-592A-4029-9482-096DDEE8481F}"/>
              </a:ext>
            </a:extLst>
          </p:cNvPr>
          <p:cNvSpPr txBox="1"/>
          <p:nvPr/>
        </p:nvSpPr>
        <p:spPr>
          <a:xfrm>
            <a:off x="1788050" y="121382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$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938FCC-1CF4-47EA-89A8-E7CE0040EAE6}"/>
              </a:ext>
            </a:extLst>
          </p:cNvPr>
          <p:cNvSpPr/>
          <p:nvPr/>
        </p:nvSpPr>
        <p:spPr>
          <a:xfrm>
            <a:off x="0" y="4205005"/>
            <a:ext cx="4114315" cy="938495"/>
          </a:xfrm>
          <a:prstGeom prst="rect">
            <a:avLst/>
          </a:prstGeom>
          <a:solidFill>
            <a:srgbClr val="0E2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id="{562AAD03-6463-4570-AAC7-5ECF22ABF6B8}"/>
              </a:ext>
            </a:extLst>
          </p:cNvPr>
          <p:cNvSpPr/>
          <p:nvPr/>
        </p:nvSpPr>
        <p:spPr>
          <a:xfrm>
            <a:off x="4506512" y="2210632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0A680A6-28AD-4F99-ADEB-20D26D510893}"/>
              </a:ext>
            </a:extLst>
          </p:cNvPr>
          <p:cNvGrpSpPr/>
          <p:nvPr/>
        </p:nvGrpSpPr>
        <p:grpSpPr>
          <a:xfrm>
            <a:off x="9305864" y="249185"/>
            <a:ext cx="4036102" cy="3926083"/>
            <a:chOff x="4909710" y="249185"/>
            <a:chExt cx="4036102" cy="392608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ED4225B-B694-41F6-94F5-7F0EDB0C7E8C}"/>
                </a:ext>
              </a:extLst>
            </p:cNvPr>
            <p:cNvSpPr/>
            <p:nvPr/>
          </p:nvSpPr>
          <p:spPr>
            <a:xfrm>
              <a:off x="5654443" y="717326"/>
              <a:ext cx="2543461" cy="3457942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EC60DFC-7F2A-4312-9DC5-C5B3B1B242E2}"/>
                </a:ext>
              </a:extLst>
            </p:cNvPr>
            <p:cNvSpPr/>
            <p:nvPr/>
          </p:nvSpPr>
          <p:spPr>
            <a:xfrm>
              <a:off x="5654443" y="473048"/>
              <a:ext cx="2543461" cy="244278"/>
            </a:xfrm>
            <a:prstGeom prst="trapezoid">
              <a:avLst>
                <a:gd name="adj" fmla="val 130696"/>
              </a:avLst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88" name="Parallelogram 26">
              <a:extLst>
                <a:ext uri="{FF2B5EF4-FFF2-40B4-BE49-F238E27FC236}">
                  <a16:creationId xmlns:a16="http://schemas.microsoft.com/office/drawing/2014/main" id="{86F0F123-3571-426C-ACF7-0658EE7A66C1}"/>
                </a:ext>
              </a:extLst>
            </p:cNvPr>
            <p:cNvSpPr/>
            <p:nvPr/>
          </p:nvSpPr>
          <p:spPr>
            <a:xfrm rot="1321207">
              <a:off x="4909710" y="249185"/>
              <a:ext cx="1046995" cy="343852"/>
            </a:xfrm>
            <a:custGeom>
              <a:avLst/>
              <a:gdLst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758004 w 1138312"/>
                <a:gd name="connsiteY3" fmla="*/ 335706 h 335706"/>
                <a:gd name="connsiteX4" fmla="*/ 0 w 1138312"/>
                <a:gd name="connsiteY4" fmla="*/ 335706 h 335706"/>
                <a:gd name="connsiteX0" fmla="*/ 0 w 1138312"/>
                <a:gd name="connsiteY0" fmla="*/ 335706 h 359725"/>
                <a:gd name="connsiteX1" fmla="*/ 380308 w 1138312"/>
                <a:gd name="connsiteY1" fmla="*/ 0 h 359725"/>
                <a:gd name="connsiteX2" fmla="*/ 1138312 w 1138312"/>
                <a:gd name="connsiteY2" fmla="*/ 0 h 359725"/>
                <a:gd name="connsiteX3" fmla="*/ 952659 w 1138312"/>
                <a:gd name="connsiteY3" fmla="*/ 359725 h 359725"/>
                <a:gd name="connsiteX4" fmla="*/ 0 w 1138312"/>
                <a:gd name="connsiteY4" fmla="*/ 335706 h 359725"/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845315 w 1138312"/>
                <a:gd name="connsiteY3" fmla="*/ 272140 h 335706"/>
                <a:gd name="connsiteX4" fmla="*/ 0 w 1138312"/>
                <a:gd name="connsiteY4" fmla="*/ 335706 h 335706"/>
                <a:gd name="connsiteX0" fmla="*/ 0 w 1138312"/>
                <a:gd name="connsiteY0" fmla="*/ 335706 h 343852"/>
                <a:gd name="connsiteX1" fmla="*/ 380308 w 1138312"/>
                <a:gd name="connsiteY1" fmla="*/ 0 h 343852"/>
                <a:gd name="connsiteX2" fmla="*/ 1138312 w 1138312"/>
                <a:gd name="connsiteY2" fmla="*/ 0 h 343852"/>
                <a:gd name="connsiteX3" fmla="*/ 941102 w 1138312"/>
                <a:gd name="connsiteY3" fmla="*/ 343852 h 343852"/>
                <a:gd name="connsiteX4" fmla="*/ 0 w 1138312"/>
                <a:gd name="connsiteY4" fmla="*/ 335706 h 343852"/>
                <a:gd name="connsiteX0" fmla="*/ 0 w 1155475"/>
                <a:gd name="connsiteY0" fmla="*/ 335706 h 343852"/>
                <a:gd name="connsiteX1" fmla="*/ 380308 w 1155475"/>
                <a:gd name="connsiteY1" fmla="*/ 0 h 343852"/>
                <a:gd name="connsiteX2" fmla="*/ 1155475 w 1155475"/>
                <a:gd name="connsiteY2" fmla="*/ 19398 h 343852"/>
                <a:gd name="connsiteX3" fmla="*/ 941102 w 1155475"/>
                <a:gd name="connsiteY3" fmla="*/ 343852 h 343852"/>
                <a:gd name="connsiteX4" fmla="*/ 0 w 1155475"/>
                <a:gd name="connsiteY4" fmla="*/ 335706 h 34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475" h="343852">
                  <a:moveTo>
                    <a:pt x="0" y="335706"/>
                  </a:moveTo>
                  <a:lnTo>
                    <a:pt x="380308" y="0"/>
                  </a:lnTo>
                  <a:lnTo>
                    <a:pt x="1155475" y="19398"/>
                  </a:lnTo>
                  <a:lnTo>
                    <a:pt x="941102" y="343852"/>
                  </a:lnTo>
                  <a:lnTo>
                    <a:pt x="0" y="335706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89" name="Parallelogram 26">
              <a:extLst>
                <a:ext uri="{FF2B5EF4-FFF2-40B4-BE49-F238E27FC236}">
                  <a16:creationId xmlns:a16="http://schemas.microsoft.com/office/drawing/2014/main" id="{B370F104-AAB9-4B0B-8B53-5AB413C4D28F}"/>
                </a:ext>
              </a:extLst>
            </p:cNvPr>
            <p:cNvSpPr/>
            <p:nvPr/>
          </p:nvSpPr>
          <p:spPr>
            <a:xfrm rot="20278793" flipH="1">
              <a:off x="7898817" y="249187"/>
              <a:ext cx="1046995" cy="343852"/>
            </a:xfrm>
            <a:custGeom>
              <a:avLst/>
              <a:gdLst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758004 w 1138312"/>
                <a:gd name="connsiteY3" fmla="*/ 335706 h 335706"/>
                <a:gd name="connsiteX4" fmla="*/ 0 w 1138312"/>
                <a:gd name="connsiteY4" fmla="*/ 335706 h 335706"/>
                <a:gd name="connsiteX0" fmla="*/ 0 w 1138312"/>
                <a:gd name="connsiteY0" fmla="*/ 335706 h 359725"/>
                <a:gd name="connsiteX1" fmla="*/ 380308 w 1138312"/>
                <a:gd name="connsiteY1" fmla="*/ 0 h 359725"/>
                <a:gd name="connsiteX2" fmla="*/ 1138312 w 1138312"/>
                <a:gd name="connsiteY2" fmla="*/ 0 h 359725"/>
                <a:gd name="connsiteX3" fmla="*/ 952659 w 1138312"/>
                <a:gd name="connsiteY3" fmla="*/ 359725 h 359725"/>
                <a:gd name="connsiteX4" fmla="*/ 0 w 1138312"/>
                <a:gd name="connsiteY4" fmla="*/ 335706 h 359725"/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845315 w 1138312"/>
                <a:gd name="connsiteY3" fmla="*/ 272140 h 335706"/>
                <a:gd name="connsiteX4" fmla="*/ 0 w 1138312"/>
                <a:gd name="connsiteY4" fmla="*/ 335706 h 335706"/>
                <a:gd name="connsiteX0" fmla="*/ 0 w 1138312"/>
                <a:gd name="connsiteY0" fmla="*/ 335706 h 343852"/>
                <a:gd name="connsiteX1" fmla="*/ 380308 w 1138312"/>
                <a:gd name="connsiteY1" fmla="*/ 0 h 343852"/>
                <a:gd name="connsiteX2" fmla="*/ 1138312 w 1138312"/>
                <a:gd name="connsiteY2" fmla="*/ 0 h 343852"/>
                <a:gd name="connsiteX3" fmla="*/ 941102 w 1138312"/>
                <a:gd name="connsiteY3" fmla="*/ 343852 h 343852"/>
                <a:gd name="connsiteX4" fmla="*/ 0 w 1138312"/>
                <a:gd name="connsiteY4" fmla="*/ 335706 h 343852"/>
                <a:gd name="connsiteX0" fmla="*/ 0 w 1155475"/>
                <a:gd name="connsiteY0" fmla="*/ 335706 h 343852"/>
                <a:gd name="connsiteX1" fmla="*/ 380308 w 1155475"/>
                <a:gd name="connsiteY1" fmla="*/ 0 h 343852"/>
                <a:gd name="connsiteX2" fmla="*/ 1155475 w 1155475"/>
                <a:gd name="connsiteY2" fmla="*/ 19398 h 343852"/>
                <a:gd name="connsiteX3" fmla="*/ 941102 w 1155475"/>
                <a:gd name="connsiteY3" fmla="*/ 343852 h 343852"/>
                <a:gd name="connsiteX4" fmla="*/ 0 w 1155475"/>
                <a:gd name="connsiteY4" fmla="*/ 335706 h 34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475" h="343852">
                  <a:moveTo>
                    <a:pt x="0" y="335706"/>
                  </a:moveTo>
                  <a:lnTo>
                    <a:pt x="380308" y="0"/>
                  </a:lnTo>
                  <a:lnTo>
                    <a:pt x="1155475" y="19398"/>
                  </a:lnTo>
                  <a:lnTo>
                    <a:pt x="941102" y="343852"/>
                  </a:lnTo>
                  <a:lnTo>
                    <a:pt x="0" y="335706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pic>
        <p:nvPicPr>
          <p:cNvPr id="90" name="Picture 89">
            <a:extLst>
              <a:ext uri="{FF2B5EF4-FFF2-40B4-BE49-F238E27FC236}">
                <a16:creationId xmlns:a16="http://schemas.microsoft.com/office/drawing/2014/main" id="{5AA7D159-467B-4CD7-886F-2CC9EA175E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84096" y="1629353"/>
            <a:ext cx="1468880" cy="350219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0B6EED80-887F-4A71-AD95-E4EA7FCD614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46209" y="2243191"/>
            <a:ext cx="1144654" cy="221546"/>
          </a:xfrm>
          <a:prstGeom prst="rect">
            <a:avLst/>
          </a:prstGeom>
        </p:spPr>
      </p:pic>
      <p:pic>
        <p:nvPicPr>
          <p:cNvPr id="92" name="Picture 6" descr="Image result for mysql logo png">
            <a:extLst>
              <a:ext uri="{FF2B5EF4-FFF2-40B4-BE49-F238E27FC236}">
                <a16:creationId xmlns:a16="http://schemas.microsoft.com/office/drawing/2014/main" id="{6FF482CD-9A0C-4706-B935-07308A9FC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699" y="2671206"/>
            <a:ext cx="1003674" cy="66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54BE0A6B-999A-4D56-9F76-5BDE0881571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05852" y="3565841"/>
            <a:ext cx="1625368" cy="2885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9F8DEC48-7E05-4B0A-99A4-43CA78B91589}"/>
              </a:ext>
            </a:extLst>
          </p:cNvPr>
          <p:cNvSpPr txBox="1"/>
          <p:nvPr/>
        </p:nvSpPr>
        <p:spPr>
          <a:xfrm>
            <a:off x="9652540" y="831054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</a:t>
            </a:r>
          </a:p>
        </p:txBody>
      </p:sp>
    </p:spTree>
    <p:extLst>
      <p:ext uri="{BB962C8B-B14F-4D97-AF65-F5344CB8AC3E}">
        <p14:creationId xmlns:p14="http://schemas.microsoft.com/office/powerpoint/2010/main" val="2932906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accel="10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50" fill="hold"/>
                                        <p:tgtEl>
                                          <p:spTgt spid="17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"/>
                            </p:stCondLst>
                            <p:childTnLst>
                              <p:par>
                                <p:cTn id="5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5" grpId="0"/>
      <p:bldP spid="80" grpId="0"/>
      <p:bldP spid="81" grpId="0"/>
      <p:bldP spid="82" grpId="0"/>
      <p:bldP spid="8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EF9C99-06FC-4382-A479-F2A9C70A30FB}"/>
              </a:ext>
            </a:extLst>
          </p:cNvPr>
          <p:cNvSpPr/>
          <p:nvPr/>
        </p:nvSpPr>
        <p:spPr>
          <a:xfrm>
            <a:off x="0" y="0"/>
            <a:ext cx="2733675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FD500-5783-4AD1-88A3-7A85D9CE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89" y="1645009"/>
            <a:ext cx="2221773" cy="545741"/>
          </a:xfrm>
        </p:spPr>
        <p:txBody>
          <a:bodyPr/>
          <a:lstStyle/>
          <a:p>
            <a:r>
              <a:rPr lang="en-US" sz="3600" b="1" dirty="0">
                <a:solidFill>
                  <a:schemeClr val="accent3"/>
                </a:solidFill>
              </a:rPr>
              <a:t>AWS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cloud force multipliers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36AD1-29E0-48C5-9FA4-65A9BBA80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15" y="620485"/>
            <a:ext cx="5767753" cy="3902531"/>
          </a:xfrm>
        </p:spPr>
        <p:txBody>
          <a:bodyPr/>
          <a:lstStyle/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Speed of deployment, scalability and availability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AWS marketplace for machine images, containers </a:t>
            </a:r>
            <a:br>
              <a:rPr lang="en-US" sz="1600" dirty="0"/>
            </a:br>
            <a:r>
              <a:rPr lang="en-US" sz="1600" dirty="0"/>
              <a:t>and services with secure private endpoints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AWS has a long-term commitment to its services, AWS endorsing a project means it’s a safer long term bet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AWS marketing of a project helps awareness of the brand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Increasing contributions to the code, bug fixes, extensions, integrations by AWS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Efficient sales reach into long tail small customers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1600" dirty="0"/>
              <a:t>Leverage AWS projects: </a:t>
            </a:r>
            <a:r>
              <a:rPr lang="en-US" sz="1600" dirty="0" err="1"/>
              <a:t>Corretto</a:t>
            </a:r>
            <a:r>
              <a:rPr lang="en-US" sz="1600" dirty="0"/>
              <a:t>, Amplify, Firecracker, CDK...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1006AE4-9E9A-4A11-85FD-A4C33216C61B}"/>
              </a:ext>
            </a:extLst>
          </p:cNvPr>
          <p:cNvSpPr/>
          <p:nvPr/>
        </p:nvSpPr>
        <p:spPr>
          <a:xfrm rot="5400000">
            <a:off x="2683539" y="713428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6667D347-43BD-48D8-AEF0-FB7DB9850000}"/>
              </a:ext>
            </a:extLst>
          </p:cNvPr>
          <p:cNvSpPr/>
          <p:nvPr/>
        </p:nvSpPr>
        <p:spPr>
          <a:xfrm rot="5400000">
            <a:off x="2683539" y="1185822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CD59517-C37E-4FE7-B582-2E6DDCD26982}"/>
              </a:ext>
            </a:extLst>
          </p:cNvPr>
          <p:cNvSpPr/>
          <p:nvPr/>
        </p:nvSpPr>
        <p:spPr>
          <a:xfrm rot="5400000">
            <a:off x="2683539" y="1885759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DE1C8A01-4A19-44AF-BBD6-2471260D3D0C}"/>
              </a:ext>
            </a:extLst>
          </p:cNvPr>
          <p:cNvSpPr/>
          <p:nvPr/>
        </p:nvSpPr>
        <p:spPr>
          <a:xfrm rot="5400000">
            <a:off x="2683539" y="2614663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38AD09F-D293-4D9C-BDE7-BC770E55B0FD}"/>
              </a:ext>
            </a:extLst>
          </p:cNvPr>
          <p:cNvSpPr/>
          <p:nvPr/>
        </p:nvSpPr>
        <p:spPr>
          <a:xfrm rot="5400000">
            <a:off x="2683539" y="3058467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EB41BCC-459F-442C-AA2C-220DB1DF3B9C}"/>
              </a:ext>
            </a:extLst>
          </p:cNvPr>
          <p:cNvSpPr/>
          <p:nvPr/>
        </p:nvSpPr>
        <p:spPr>
          <a:xfrm rot="5400000">
            <a:off x="2683539" y="4276906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Isosceles Triangle 8">
            <a:extLst>
              <a:ext uri="{FF2B5EF4-FFF2-40B4-BE49-F238E27FC236}">
                <a16:creationId xmlns:a16="http://schemas.microsoft.com/office/drawing/2014/main" id="{F9B3C37D-FAD6-5242-89C2-F917CF23F478}"/>
              </a:ext>
            </a:extLst>
          </p:cNvPr>
          <p:cNvSpPr/>
          <p:nvPr/>
        </p:nvSpPr>
        <p:spPr>
          <a:xfrm rot="5400000">
            <a:off x="2683539" y="3796259"/>
            <a:ext cx="241846" cy="151208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575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7778E-7 -1.85185E-6 L 0.03316 -1.85185E-6 " pathEditMode="relative" rAng="0" ptsTypes="AA">
                                      <p:cBhvr>
                                        <p:cTn id="23" dur="500" spd="-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66667E-6 2.83951E-6 L 0.03108 2.83951E-6 " pathEditMode="relative" rAng="0" ptsTypes="AA">
                                      <p:cBhvr>
                                        <p:cTn id="34" dur="500" spd="-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88889E-6 -1.23457E-7 L 0.03177 -1.23457E-7 " pathEditMode="relative" rAng="0" ptsTypes="AA">
                                      <p:cBhvr>
                                        <p:cTn id="45" dur="500" spd="-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7 3.7037E-6 L 0.03941 3.7037E-6 " pathEditMode="relative" rAng="0" ptsTypes="AA">
                                      <p:cBhvr>
                                        <p:cTn id="56" dur="500" spd="-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1.60494E-6 L 0.03438 1.60494E-6 " pathEditMode="relative" rAng="0" ptsTypes="AA">
                                      <p:cBhvr>
                                        <p:cTn id="67" dur="500" spd="-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4.93827E-7 L 0.03802 -4.93827E-7 " pathEditMode="relative" rAng="0" ptsTypes="AA">
                                      <p:cBhvr>
                                        <p:cTn id="78" dur="500" spd="-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4.93827E-7 L 0.03802 -4.93827E-7 " pathEditMode="relative" rAng="0" ptsTypes="AA">
                                      <p:cBhvr>
                                        <p:cTn id="89" dur="500" spd="-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uiExpand="1" build="p"/>
      <p:bldP spid="4" grpId="1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84CADE22-2A48-4430-BE83-A484654D7554}"/>
              </a:ext>
            </a:extLst>
          </p:cNvPr>
          <p:cNvSpPr/>
          <p:nvPr/>
        </p:nvSpPr>
        <p:spPr>
          <a:xfrm>
            <a:off x="2062091" y="829022"/>
            <a:ext cx="4809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THE BUSINESS MODEL FOR OPEN SOURCE TODAY IS TO SATISFY THIS NEED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FE0BFB4-2CBF-445A-81BA-BE2A469FE4F1}"/>
              </a:ext>
            </a:extLst>
          </p:cNvPr>
          <p:cNvGrpSpPr/>
          <p:nvPr/>
        </p:nvGrpSpPr>
        <p:grpSpPr>
          <a:xfrm>
            <a:off x="4511667" y="1542455"/>
            <a:ext cx="2359692" cy="1569660"/>
            <a:chOff x="6435060" y="1164083"/>
            <a:chExt cx="2359692" cy="156966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14D518-8610-40E0-B54F-23FE1EB78FA3}"/>
                </a:ext>
              </a:extLst>
            </p:cNvPr>
            <p:cNvSpPr txBox="1"/>
            <p:nvPr/>
          </p:nvSpPr>
          <p:spPr>
            <a:xfrm>
              <a:off x="6435060" y="1164083"/>
              <a:ext cx="70564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>
                  <a:solidFill>
                    <a:schemeClr val="tx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“</a:t>
              </a:r>
            </a:p>
          </p:txBody>
        </p:sp>
        <p:sp>
          <p:nvSpPr>
            <p:cNvPr id="202" name="Speech Bubble: Rectangle 201">
              <a:extLst>
                <a:ext uri="{FF2B5EF4-FFF2-40B4-BE49-F238E27FC236}">
                  <a16:creationId xmlns:a16="http://schemas.microsoft.com/office/drawing/2014/main" id="{C7B9086A-EA04-45C4-9D75-C1194C1B4491}"/>
                </a:ext>
              </a:extLst>
            </p:cNvPr>
            <p:cNvSpPr/>
            <p:nvPr/>
          </p:nvSpPr>
          <p:spPr>
            <a:xfrm>
              <a:off x="6505278" y="1211531"/>
              <a:ext cx="2289474" cy="1303064"/>
            </a:xfrm>
            <a:prstGeom prst="wedgeRectCallout">
              <a:avLst>
                <a:gd name="adj1" fmla="val -59584"/>
                <a:gd name="adj2" fmla="val -8348"/>
              </a:avLst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Please run 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this for me”</a:t>
              </a:r>
            </a:p>
          </p:txBody>
        </p:sp>
      </p:grpSp>
      <p:sp>
        <p:nvSpPr>
          <p:cNvPr id="207" name="TextBox 206">
            <a:extLst>
              <a:ext uri="{FF2B5EF4-FFF2-40B4-BE49-F238E27FC236}">
                <a16:creationId xmlns:a16="http://schemas.microsoft.com/office/drawing/2014/main" id="{F3A4C2C3-DB07-442A-A4AA-D6575E877594}"/>
              </a:ext>
            </a:extLst>
          </p:cNvPr>
          <p:cNvSpPr txBox="1"/>
          <p:nvPr/>
        </p:nvSpPr>
        <p:spPr>
          <a:xfrm>
            <a:off x="2962220" y="3389061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17D1D6B-8614-4652-B980-7F37DDB23644}"/>
              </a:ext>
            </a:extLst>
          </p:cNvPr>
          <p:cNvGrpSpPr/>
          <p:nvPr/>
        </p:nvGrpSpPr>
        <p:grpSpPr>
          <a:xfrm>
            <a:off x="2655852" y="1769873"/>
            <a:ext cx="1592148" cy="1592149"/>
            <a:chOff x="3807947" y="1391501"/>
            <a:chExt cx="1592148" cy="1592149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7B93252-D75E-45A9-B418-50B6162AAEB7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108827E-2A79-4811-9F6F-769639BE7B33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7509FD30-623F-4546-BB2D-A0E07EA4FA82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1FACB0FA-9441-4D2C-936C-AC42BBEDAC53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E6345B2C-E361-41C9-84B0-004E9E3058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DD873547-1A43-4861-A097-85A3D60A65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903DF9-BE33-4D9E-9C45-E5AE50DE5E9C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02F8E681-C371-4E4F-BB4F-513DD3727DE2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F2B212B1-0911-4E6F-B4D9-211CA16049D9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F54016-4039-4187-9478-53A0171E4E6C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6084A9E6-8958-4AE5-B481-2D72BE51EFBC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5340EF7C-54FE-4331-850D-D16E46BC485D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1F5CBA6-3190-4E0B-A593-A217751969AD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423F578F-6D27-46B6-B806-FEE4C4907429}"/>
                </a:ext>
              </a:extLst>
            </p:cNvPr>
            <p:cNvCxnSpPr>
              <a:cxnSpLocks/>
              <a:stCxn id="211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868673BE-1DB3-42E7-9278-247D989C489B}"/>
              </a:ext>
            </a:extLst>
          </p:cNvPr>
          <p:cNvGrpSpPr/>
          <p:nvPr/>
        </p:nvGrpSpPr>
        <p:grpSpPr>
          <a:xfrm>
            <a:off x="2450544" y="1558486"/>
            <a:ext cx="2014922" cy="2014922"/>
            <a:chOff x="3602639" y="1180114"/>
            <a:chExt cx="2014922" cy="2014922"/>
          </a:xfrm>
        </p:grpSpPr>
        <p:sp>
          <p:nvSpPr>
            <p:cNvPr id="224" name="Arc 223">
              <a:extLst>
                <a:ext uri="{FF2B5EF4-FFF2-40B4-BE49-F238E27FC236}">
                  <a16:creationId xmlns:a16="http://schemas.microsoft.com/office/drawing/2014/main" id="{0463614F-3440-498A-A1EC-8D72DB24A2D3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5" name="Arc 224">
              <a:extLst>
                <a:ext uri="{FF2B5EF4-FFF2-40B4-BE49-F238E27FC236}">
                  <a16:creationId xmlns:a16="http://schemas.microsoft.com/office/drawing/2014/main" id="{094F621C-646F-4BC8-9B27-AF7F8F718CC3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6" name="Arc 225">
              <a:extLst>
                <a:ext uri="{FF2B5EF4-FFF2-40B4-BE49-F238E27FC236}">
                  <a16:creationId xmlns:a16="http://schemas.microsoft.com/office/drawing/2014/main" id="{B1E48EE0-6E85-4680-924A-22407792A9A0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7" name="Arc 226">
            <a:extLst>
              <a:ext uri="{FF2B5EF4-FFF2-40B4-BE49-F238E27FC236}">
                <a16:creationId xmlns:a16="http://schemas.microsoft.com/office/drawing/2014/main" id="{16EF2885-96B3-4D93-82B3-0842997AA784}"/>
              </a:ext>
            </a:extLst>
          </p:cNvPr>
          <p:cNvSpPr/>
          <p:nvPr/>
        </p:nvSpPr>
        <p:spPr>
          <a:xfrm flipV="1">
            <a:off x="3354417" y="2488691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29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87899" y="3593714"/>
            <a:ext cx="3683000" cy="915224"/>
          </a:xfrm>
        </p:spPr>
        <p:txBody>
          <a:bodyPr>
            <a:noAutofit/>
          </a:bodyPr>
          <a:lstStyle/>
          <a:p>
            <a:r>
              <a:rPr lang="en-US" dirty="0"/>
              <a:t>Adrian Cockcroft</a:t>
            </a:r>
          </a:p>
          <a:p>
            <a:r>
              <a:rPr lang="en-US" dirty="0"/>
              <a:t>VP Cloud Architecture Strategy</a:t>
            </a:r>
          </a:p>
          <a:p>
            <a:r>
              <a:rPr lang="en-US" dirty="0"/>
              <a:t>@</a:t>
            </a:r>
            <a:r>
              <a:rPr lang="en-US" dirty="0" err="1"/>
              <a:t>adrianco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87898" y="1908228"/>
            <a:ext cx="8347343" cy="1528655"/>
          </a:xfrm>
        </p:spPr>
        <p:txBody>
          <a:bodyPr/>
          <a:lstStyle/>
          <a:p>
            <a:r>
              <a:rPr lang="en-US" dirty="0"/>
              <a:t>May the force multipliers</a:t>
            </a:r>
          </a:p>
          <a:p>
            <a:r>
              <a:rPr lang="en-US" dirty="0"/>
              <a:t>be with you!</a:t>
            </a:r>
          </a:p>
        </p:txBody>
      </p:sp>
    </p:spTree>
    <p:extLst>
      <p:ext uri="{BB962C8B-B14F-4D97-AF65-F5344CB8AC3E}">
        <p14:creationId xmlns:p14="http://schemas.microsoft.com/office/powerpoint/2010/main" val="139784242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>
            <a:extLst>
              <a:ext uri="{FF2B5EF4-FFF2-40B4-BE49-F238E27FC236}">
                <a16:creationId xmlns:a16="http://schemas.microsoft.com/office/drawing/2014/main" id="{49A5813E-FE83-4F40-AA40-9EEF90C7A599}"/>
              </a:ext>
            </a:extLst>
          </p:cNvPr>
          <p:cNvSpPr txBox="1"/>
          <p:nvPr/>
        </p:nvSpPr>
        <p:spPr>
          <a:xfrm>
            <a:off x="5672862" y="831054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OPEN SOURCE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4AFD43-A026-4502-B3A9-0F84B0471E96}"/>
              </a:ext>
            </a:extLst>
          </p:cNvPr>
          <p:cNvSpPr txBox="1"/>
          <p:nvPr/>
        </p:nvSpPr>
        <p:spPr>
          <a:xfrm>
            <a:off x="799966" y="669400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B4B0B8-C3D3-4F78-9366-2F619B3EC440}"/>
              </a:ext>
            </a:extLst>
          </p:cNvPr>
          <p:cNvGrpSpPr/>
          <p:nvPr/>
        </p:nvGrpSpPr>
        <p:grpSpPr>
          <a:xfrm>
            <a:off x="332633" y="473048"/>
            <a:ext cx="3441289" cy="3702220"/>
            <a:chOff x="332633" y="473048"/>
            <a:chExt cx="4658467" cy="370222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D0DC0D7-5779-40F7-867A-E1DA62C146D5}"/>
                </a:ext>
              </a:extLst>
            </p:cNvPr>
            <p:cNvGrpSpPr/>
            <p:nvPr/>
          </p:nvGrpSpPr>
          <p:grpSpPr>
            <a:xfrm>
              <a:off x="877897" y="1077316"/>
              <a:ext cx="3567940" cy="2713666"/>
              <a:chOff x="877897" y="1077316"/>
              <a:chExt cx="3567940" cy="2713666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8A7521E-14DC-4273-99DE-BC4333B4A805}"/>
                  </a:ext>
                </a:extLst>
              </p:cNvPr>
              <p:cNvSpPr/>
              <p:nvPr/>
            </p:nvSpPr>
            <p:spPr>
              <a:xfrm>
                <a:off x="877897" y="1895278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51EE5B2-5785-457F-AA88-09F63CE88DCB}"/>
                  </a:ext>
                </a:extLst>
              </p:cNvPr>
              <p:cNvSpPr/>
              <p:nvPr/>
            </p:nvSpPr>
            <p:spPr>
              <a:xfrm>
                <a:off x="877897" y="2304259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2312AF7-6E47-4DC7-B5FA-72AF36824A03}"/>
                  </a:ext>
                </a:extLst>
              </p:cNvPr>
              <p:cNvSpPr/>
              <p:nvPr/>
            </p:nvSpPr>
            <p:spPr>
              <a:xfrm>
                <a:off x="877897" y="271324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0525C55-1515-46A0-A4F3-8D3F8E4719D0}"/>
                  </a:ext>
                </a:extLst>
              </p:cNvPr>
              <p:cNvSpPr/>
              <p:nvPr/>
            </p:nvSpPr>
            <p:spPr>
              <a:xfrm>
                <a:off x="877897" y="3122221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319E140-6F36-4E5E-B15A-E52A809097FB}"/>
                  </a:ext>
                </a:extLst>
              </p:cNvPr>
              <p:cNvSpPr/>
              <p:nvPr/>
            </p:nvSpPr>
            <p:spPr>
              <a:xfrm>
                <a:off x="877897" y="353120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684DAE81-8772-42FD-A706-71339377168F}"/>
                  </a:ext>
                </a:extLst>
              </p:cNvPr>
              <p:cNvSpPr/>
              <p:nvPr/>
            </p:nvSpPr>
            <p:spPr>
              <a:xfrm>
                <a:off x="877897" y="1486297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1ECF6F8-26C6-4C17-8A86-084D4D953255}"/>
                  </a:ext>
                </a:extLst>
              </p:cNvPr>
              <p:cNvSpPr/>
              <p:nvPr/>
            </p:nvSpPr>
            <p:spPr>
              <a:xfrm>
                <a:off x="877897" y="1077316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5A1B154-FD3B-46E9-B94E-61F7D24CB133}"/>
                </a:ext>
              </a:extLst>
            </p:cNvPr>
            <p:cNvSpPr/>
            <p:nvPr/>
          </p:nvSpPr>
          <p:spPr>
            <a:xfrm>
              <a:off x="332633" y="473048"/>
              <a:ext cx="4658467" cy="3702220"/>
            </a:xfrm>
            <a:custGeom>
              <a:avLst/>
              <a:gdLst>
                <a:gd name="connsiteX0" fmla="*/ 269158 w 4828451"/>
                <a:gd name="connsiteY0" fmla="*/ 0 h 3702220"/>
                <a:gd name="connsiteX1" fmla="*/ 4559296 w 4828451"/>
                <a:gd name="connsiteY1" fmla="*/ 0 h 3702220"/>
                <a:gd name="connsiteX2" fmla="*/ 4559296 w 4828451"/>
                <a:gd name="connsiteY2" fmla="*/ 2069658 h 3702220"/>
                <a:gd name="connsiteX3" fmla="*/ 4559296 w 4828451"/>
                <a:gd name="connsiteY3" fmla="*/ 2069658 h 3702220"/>
                <a:gd name="connsiteX4" fmla="*/ 4559296 w 4828451"/>
                <a:gd name="connsiteY4" fmla="*/ 3311430 h 3702220"/>
                <a:gd name="connsiteX5" fmla="*/ 4828451 w 4828451"/>
                <a:gd name="connsiteY5" fmla="*/ 3311430 h 3702220"/>
                <a:gd name="connsiteX6" fmla="*/ 4828451 w 4828451"/>
                <a:gd name="connsiteY6" fmla="*/ 3702220 h 3702220"/>
                <a:gd name="connsiteX7" fmla="*/ 0 w 4828451"/>
                <a:gd name="connsiteY7" fmla="*/ 3702220 h 3702220"/>
                <a:gd name="connsiteX8" fmla="*/ 0 w 4828451"/>
                <a:gd name="connsiteY8" fmla="*/ 3311430 h 3702220"/>
                <a:gd name="connsiteX9" fmla="*/ 269158 w 4828451"/>
                <a:gd name="connsiteY9" fmla="*/ 3311430 h 3702220"/>
                <a:gd name="connsiteX10" fmla="*/ 269158 w 4828451"/>
                <a:gd name="connsiteY10" fmla="*/ 576848 h 3702220"/>
                <a:gd name="connsiteX11" fmla="*/ 269158 w 4828451"/>
                <a:gd name="connsiteY11" fmla="*/ 576848 h 370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8451" h="3702220">
                  <a:moveTo>
                    <a:pt x="269158" y="0"/>
                  </a:moveTo>
                  <a:lnTo>
                    <a:pt x="4559296" y="0"/>
                  </a:lnTo>
                  <a:lnTo>
                    <a:pt x="4559296" y="2069658"/>
                  </a:lnTo>
                  <a:lnTo>
                    <a:pt x="4559296" y="2069658"/>
                  </a:lnTo>
                  <a:lnTo>
                    <a:pt x="4559296" y="3311430"/>
                  </a:lnTo>
                  <a:lnTo>
                    <a:pt x="4828451" y="3311430"/>
                  </a:lnTo>
                  <a:lnTo>
                    <a:pt x="4828451" y="3702220"/>
                  </a:lnTo>
                  <a:lnTo>
                    <a:pt x="0" y="3702220"/>
                  </a:lnTo>
                  <a:lnTo>
                    <a:pt x="0" y="3311430"/>
                  </a:lnTo>
                  <a:lnTo>
                    <a:pt x="269158" y="3311430"/>
                  </a:lnTo>
                  <a:lnTo>
                    <a:pt x="269158" y="576848"/>
                  </a:lnTo>
                  <a:lnTo>
                    <a:pt x="269158" y="576848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71905AAC-B8A5-41F5-9FDB-2181B632F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4871" y="1286183"/>
            <a:ext cx="712446" cy="32453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3E7ECB4-E112-43A9-8C00-3432D928A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0" y="2087218"/>
            <a:ext cx="1413016" cy="19966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DD0BB18-843B-4230-981D-DA2754FFF6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6879" y="2806643"/>
            <a:ext cx="1306139" cy="19966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8BDA00E-B2A6-4845-9FD1-F9A98AED82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2113" y="2702896"/>
            <a:ext cx="888756" cy="37694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3D12453B-5DE2-49F8-A3B9-BE675C2EC2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00208" y="3420532"/>
            <a:ext cx="1306139" cy="277509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C92D73C8-094F-4B53-AAF3-4020A28F4B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0510" y="1301600"/>
            <a:ext cx="851963" cy="29818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0B59A19-005A-476F-809A-BA4803A7FD5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7579" y="1947841"/>
            <a:ext cx="437824" cy="437824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7455D0A-6C98-4448-A4FB-1CBF55759CCC}"/>
              </a:ext>
            </a:extLst>
          </p:cNvPr>
          <p:cNvSpPr txBox="1"/>
          <p:nvPr/>
        </p:nvSpPr>
        <p:spPr>
          <a:xfrm>
            <a:off x="4114315" y="3010689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E3447A-A10A-4842-BB26-2486A47CDD0A}"/>
              </a:ext>
            </a:extLst>
          </p:cNvPr>
          <p:cNvGrpSpPr/>
          <p:nvPr/>
        </p:nvGrpSpPr>
        <p:grpSpPr>
          <a:xfrm>
            <a:off x="3807947" y="1391501"/>
            <a:ext cx="1592148" cy="1592149"/>
            <a:chOff x="3807947" y="1391501"/>
            <a:chExt cx="1592148" cy="1592149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5418587-7838-4F86-BC19-469E3EEF4206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742C26A-9F1D-4A54-9D51-57F9475CC16A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2061ACB-4A04-489E-9A00-B22175608B88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C01BCBB-5BC3-413F-99A9-B6E400D05D62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E9C3159-E5B6-4D3F-ADB6-427E0EF52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1B82898-CA1F-4B84-A8C7-014972BB6B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4B49FC7-775B-4A93-9F34-9060D60E83DA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255930-EAFC-479A-90FE-8973CA4D5BB9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BA50DF7-617D-49C9-B8BE-AB45B7E92D3A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002D031-FFE5-4999-A58E-B29493C69979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DD0B8EE-2B4F-4217-995B-2F7705EAC435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13DC956-DD43-41C3-A61F-D9D75BC805BB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D750FF-7E52-4398-AEF1-FF92A889BB95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851CA27-48E7-4B15-B57A-DAE5BC90B84E}"/>
                </a:ext>
              </a:extLst>
            </p:cNvPr>
            <p:cNvCxnSpPr>
              <a:cxnSpLocks/>
              <a:stCxn id="68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C5AE6E1-9012-4278-980B-07CF7ACB8D27}"/>
              </a:ext>
            </a:extLst>
          </p:cNvPr>
          <p:cNvGrpSpPr/>
          <p:nvPr/>
        </p:nvGrpSpPr>
        <p:grpSpPr>
          <a:xfrm>
            <a:off x="3602639" y="1180114"/>
            <a:ext cx="2014922" cy="2014922"/>
            <a:chOff x="3602639" y="1180114"/>
            <a:chExt cx="2014922" cy="2014922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8F18D1A0-55C1-4B2F-A888-9CE24B85F74A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586C9DB0-EC00-45C2-B530-87AB777E1A89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DBF23A09-6190-4083-B181-C903B01B3019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3B4E6F7-895D-4C2A-A4D9-9083690A26C2}"/>
              </a:ext>
            </a:extLst>
          </p:cNvPr>
          <p:cNvGrpSpPr/>
          <p:nvPr/>
        </p:nvGrpSpPr>
        <p:grpSpPr>
          <a:xfrm>
            <a:off x="4909710" y="249185"/>
            <a:ext cx="4036102" cy="3926083"/>
            <a:chOff x="4909710" y="249185"/>
            <a:chExt cx="4036102" cy="392608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CF37100-5F14-40F0-9657-7D3E721BB384}"/>
                </a:ext>
              </a:extLst>
            </p:cNvPr>
            <p:cNvSpPr/>
            <p:nvPr/>
          </p:nvSpPr>
          <p:spPr>
            <a:xfrm>
              <a:off x="5654443" y="717326"/>
              <a:ext cx="2543461" cy="3457942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A1351AA1-0EBB-4BAD-A639-36ADF33D8B87}"/>
                </a:ext>
              </a:extLst>
            </p:cNvPr>
            <p:cNvSpPr/>
            <p:nvPr/>
          </p:nvSpPr>
          <p:spPr>
            <a:xfrm>
              <a:off x="5654443" y="473048"/>
              <a:ext cx="2543461" cy="244278"/>
            </a:xfrm>
            <a:prstGeom prst="trapezoid">
              <a:avLst>
                <a:gd name="adj" fmla="val 130696"/>
              </a:avLst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id="{2ADCC24C-EBEE-4D82-B46A-3DD9CCB916A2}"/>
                </a:ext>
              </a:extLst>
            </p:cNvPr>
            <p:cNvSpPr/>
            <p:nvPr/>
          </p:nvSpPr>
          <p:spPr>
            <a:xfrm rot="1321207">
              <a:off x="4909710" y="249185"/>
              <a:ext cx="1046995" cy="343852"/>
            </a:xfrm>
            <a:custGeom>
              <a:avLst/>
              <a:gdLst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758004 w 1138312"/>
                <a:gd name="connsiteY3" fmla="*/ 335706 h 335706"/>
                <a:gd name="connsiteX4" fmla="*/ 0 w 1138312"/>
                <a:gd name="connsiteY4" fmla="*/ 335706 h 335706"/>
                <a:gd name="connsiteX0" fmla="*/ 0 w 1138312"/>
                <a:gd name="connsiteY0" fmla="*/ 335706 h 359725"/>
                <a:gd name="connsiteX1" fmla="*/ 380308 w 1138312"/>
                <a:gd name="connsiteY1" fmla="*/ 0 h 359725"/>
                <a:gd name="connsiteX2" fmla="*/ 1138312 w 1138312"/>
                <a:gd name="connsiteY2" fmla="*/ 0 h 359725"/>
                <a:gd name="connsiteX3" fmla="*/ 952659 w 1138312"/>
                <a:gd name="connsiteY3" fmla="*/ 359725 h 359725"/>
                <a:gd name="connsiteX4" fmla="*/ 0 w 1138312"/>
                <a:gd name="connsiteY4" fmla="*/ 335706 h 359725"/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845315 w 1138312"/>
                <a:gd name="connsiteY3" fmla="*/ 272140 h 335706"/>
                <a:gd name="connsiteX4" fmla="*/ 0 w 1138312"/>
                <a:gd name="connsiteY4" fmla="*/ 335706 h 335706"/>
                <a:gd name="connsiteX0" fmla="*/ 0 w 1138312"/>
                <a:gd name="connsiteY0" fmla="*/ 335706 h 343852"/>
                <a:gd name="connsiteX1" fmla="*/ 380308 w 1138312"/>
                <a:gd name="connsiteY1" fmla="*/ 0 h 343852"/>
                <a:gd name="connsiteX2" fmla="*/ 1138312 w 1138312"/>
                <a:gd name="connsiteY2" fmla="*/ 0 h 343852"/>
                <a:gd name="connsiteX3" fmla="*/ 941102 w 1138312"/>
                <a:gd name="connsiteY3" fmla="*/ 343852 h 343852"/>
                <a:gd name="connsiteX4" fmla="*/ 0 w 1138312"/>
                <a:gd name="connsiteY4" fmla="*/ 335706 h 343852"/>
                <a:gd name="connsiteX0" fmla="*/ 0 w 1155475"/>
                <a:gd name="connsiteY0" fmla="*/ 335706 h 343852"/>
                <a:gd name="connsiteX1" fmla="*/ 380308 w 1155475"/>
                <a:gd name="connsiteY1" fmla="*/ 0 h 343852"/>
                <a:gd name="connsiteX2" fmla="*/ 1155475 w 1155475"/>
                <a:gd name="connsiteY2" fmla="*/ 19398 h 343852"/>
                <a:gd name="connsiteX3" fmla="*/ 941102 w 1155475"/>
                <a:gd name="connsiteY3" fmla="*/ 343852 h 343852"/>
                <a:gd name="connsiteX4" fmla="*/ 0 w 1155475"/>
                <a:gd name="connsiteY4" fmla="*/ 335706 h 34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475" h="343852">
                  <a:moveTo>
                    <a:pt x="0" y="335706"/>
                  </a:moveTo>
                  <a:lnTo>
                    <a:pt x="380308" y="0"/>
                  </a:lnTo>
                  <a:lnTo>
                    <a:pt x="1155475" y="19398"/>
                  </a:lnTo>
                  <a:lnTo>
                    <a:pt x="941102" y="343852"/>
                  </a:lnTo>
                  <a:lnTo>
                    <a:pt x="0" y="335706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sp>
          <p:nvSpPr>
            <p:cNvPr id="87" name="Parallelogram 26">
              <a:extLst>
                <a:ext uri="{FF2B5EF4-FFF2-40B4-BE49-F238E27FC236}">
                  <a16:creationId xmlns:a16="http://schemas.microsoft.com/office/drawing/2014/main" id="{90D0A070-8244-435F-BB30-A4D91D6FD7D2}"/>
                </a:ext>
              </a:extLst>
            </p:cNvPr>
            <p:cNvSpPr/>
            <p:nvPr/>
          </p:nvSpPr>
          <p:spPr>
            <a:xfrm rot="20278793" flipH="1">
              <a:off x="7898817" y="249187"/>
              <a:ext cx="1046995" cy="343852"/>
            </a:xfrm>
            <a:custGeom>
              <a:avLst/>
              <a:gdLst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758004 w 1138312"/>
                <a:gd name="connsiteY3" fmla="*/ 335706 h 335706"/>
                <a:gd name="connsiteX4" fmla="*/ 0 w 1138312"/>
                <a:gd name="connsiteY4" fmla="*/ 335706 h 335706"/>
                <a:gd name="connsiteX0" fmla="*/ 0 w 1138312"/>
                <a:gd name="connsiteY0" fmla="*/ 335706 h 359725"/>
                <a:gd name="connsiteX1" fmla="*/ 380308 w 1138312"/>
                <a:gd name="connsiteY1" fmla="*/ 0 h 359725"/>
                <a:gd name="connsiteX2" fmla="*/ 1138312 w 1138312"/>
                <a:gd name="connsiteY2" fmla="*/ 0 h 359725"/>
                <a:gd name="connsiteX3" fmla="*/ 952659 w 1138312"/>
                <a:gd name="connsiteY3" fmla="*/ 359725 h 359725"/>
                <a:gd name="connsiteX4" fmla="*/ 0 w 1138312"/>
                <a:gd name="connsiteY4" fmla="*/ 335706 h 359725"/>
                <a:gd name="connsiteX0" fmla="*/ 0 w 1138312"/>
                <a:gd name="connsiteY0" fmla="*/ 335706 h 335706"/>
                <a:gd name="connsiteX1" fmla="*/ 380308 w 1138312"/>
                <a:gd name="connsiteY1" fmla="*/ 0 h 335706"/>
                <a:gd name="connsiteX2" fmla="*/ 1138312 w 1138312"/>
                <a:gd name="connsiteY2" fmla="*/ 0 h 335706"/>
                <a:gd name="connsiteX3" fmla="*/ 845315 w 1138312"/>
                <a:gd name="connsiteY3" fmla="*/ 272140 h 335706"/>
                <a:gd name="connsiteX4" fmla="*/ 0 w 1138312"/>
                <a:gd name="connsiteY4" fmla="*/ 335706 h 335706"/>
                <a:gd name="connsiteX0" fmla="*/ 0 w 1138312"/>
                <a:gd name="connsiteY0" fmla="*/ 335706 h 343852"/>
                <a:gd name="connsiteX1" fmla="*/ 380308 w 1138312"/>
                <a:gd name="connsiteY1" fmla="*/ 0 h 343852"/>
                <a:gd name="connsiteX2" fmla="*/ 1138312 w 1138312"/>
                <a:gd name="connsiteY2" fmla="*/ 0 h 343852"/>
                <a:gd name="connsiteX3" fmla="*/ 941102 w 1138312"/>
                <a:gd name="connsiteY3" fmla="*/ 343852 h 343852"/>
                <a:gd name="connsiteX4" fmla="*/ 0 w 1138312"/>
                <a:gd name="connsiteY4" fmla="*/ 335706 h 343852"/>
                <a:gd name="connsiteX0" fmla="*/ 0 w 1155475"/>
                <a:gd name="connsiteY0" fmla="*/ 335706 h 343852"/>
                <a:gd name="connsiteX1" fmla="*/ 380308 w 1155475"/>
                <a:gd name="connsiteY1" fmla="*/ 0 h 343852"/>
                <a:gd name="connsiteX2" fmla="*/ 1155475 w 1155475"/>
                <a:gd name="connsiteY2" fmla="*/ 19398 h 343852"/>
                <a:gd name="connsiteX3" fmla="*/ 941102 w 1155475"/>
                <a:gd name="connsiteY3" fmla="*/ 343852 h 343852"/>
                <a:gd name="connsiteX4" fmla="*/ 0 w 1155475"/>
                <a:gd name="connsiteY4" fmla="*/ 335706 h 34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475" h="343852">
                  <a:moveTo>
                    <a:pt x="0" y="335706"/>
                  </a:moveTo>
                  <a:lnTo>
                    <a:pt x="380308" y="0"/>
                  </a:lnTo>
                  <a:lnTo>
                    <a:pt x="1155475" y="19398"/>
                  </a:lnTo>
                  <a:lnTo>
                    <a:pt x="941102" y="343852"/>
                  </a:lnTo>
                  <a:lnTo>
                    <a:pt x="0" y="335706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A8775A42-9A3F-460D-ADC0-CD9E04E465C4}"/>
              </a:ext>
            </a:extLst>
          </p:cNvPr>
          <p:cNvSpPr txBox="1"/>
          <p:nvPr/>
        </p:nvSpPr>
        <p:spPr>
          <a:xfrm>
            <a:off x="756434" y="327862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$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3C4BA86-2070-4132-8FCD-19B0FBDE750D}"/>
              </a:ext>
            </a:extLst>
          </p:cNvPr>
          <p:cNvSpPr txBox="1"/>
          <p:nvPr/>
        </p:nvSpPr>
        <p:spPr>
          <a:xfrm>
            <a:off x="2959561" y="327862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$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6FE2CA9-8E07-4116-86EE-407689F8915A}"/>
              </a:ext>
            </a:extLst>
          </p:cNvPr>
          <p:cNvSpPr txBox="1"/>
          <p:nvPr/>
        </p:nvSpPr>
        <p:spPr>
          <a:xfrm>
            <a:off x="1788050" y="121382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$</a:t>
            </a:r>
          </a:p>
        </p:txBody>
      </p:sp>
      <p:sp>
        <p:nvSpPr>
          <p:cNvPr id="96" name="Arc 95">
            <a:extLst>
              <a:ext uri="{FF2B5EF4-FFF2-40B4-BE49-F238E27FC236}">
                <a16:creationId xmlns:a16="http://schemas.microsoft.com/office/drawing/2014/main" id="{168B0E11-7598-4A13-BF11-C245A6B7BBF7}"/>
              </a:ext>
            </a:extLst>
          </p:cNvPr>
          <p:cNvSpPr/>
          <p:nvPr/>
        </p:nvSpPr>
        <p:spPr>
          <a:xfrm flipV="1">
            <a:off x="4506512" y="2110319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7B1ABA97-889A-4ECE-8B75-312302EDA4A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91733" y="1629353"/>
            <a:ext cx="1468880" cy="350219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94C1DE7C-279F-418C-A9E3-330C0BC1421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53846" y="2243191"/>
            <a:ext cx="1144654" cy="221546"/>
          </a:xfrm>
          <a:prstGeom prst="rect">
            <a:avLst/>
          </a:prstGeom>
        </p:spPr>
      </p:pic>
      <p:pic>
        <p:nvPicPr>
          <p:cNvPr id="91" name="Picture 6" descr="Image result for mysql logo png">
            <a:extLst>
              <a:ext uri="{FF2B5EF4-FFF2-40B4-BE49-F238E27FC236}">
                <a16:creationId xmlns:a16="http://schemas.microsoft.com/office/drawing/2014/main" id="{B7F58A0E-DD0B-43F0-BB6A-BB404DA4A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336" y="2671206"/>
            <a:ext cx="1003674" cy="66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39E54464-143C-4066-97B2-B6E2DCF9D0F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3489" y="3565841"/>
            <a:ext cx="1625368" cy="28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9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27FDF7B7-E380-405F-B867-6E7ABD9B6A05}"/>
              </a:ext>
            </a:extLst>
          </p:cNvPr>
          <p:cNvSpPr txBox="1"/>
          <p:nvPr/>
        </p:nvSpPr>
        <p:spPr>
          <a:xfrm>
            <a:off x="1211705" y="661330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720E989-4569-4C91-B407-3790804ABD3E}"/>
              </a:ext>
            </a:extLst>
          </p:cNvPr>
          <p:cNvGrpSpPr/>
          <p:nvPr/>
        </p:nvGrpSpPr>
        <p:grpSpPr>
          <a:xfrm>
            <a:off x="332633" y="473048"/>
            <a:ext cx="4264767" cy="3702220"/>
            <a:chOff x="332633" y="473048"/>
            <a:chExt cx="4658467" cy="370222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05B767B-8744-4799-BDA4-6560BA183E40}"/>
                </a:ext>
              </a:extLst>
            </p:cNvPr>
            <p:cNvGrpSpPr/>
            <p:nvPr/>
          </p:nvGrpSpPr>
          <p:grpSpPr>
            <a:xfrm>
              <a:off x="877897" y="1077316"/>
              <a:ext cx="3567940" cy="2713666"/>
              <a:chOff x="877897" y="1077316"/>
              <a:chExt cx="3567940" cy="271366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D6EA419-6104-4399-83E6-D7D14636598C}"/>
                  </a:ext>
                </a:extLst>
              </p:cNvPr>
              <p:cNvSpPr/>
              <p:nvPr/>
            </p:nvSpPr>
            <p:spPr>
              <a:xfrm>
                <a:off x="877897" y="1895278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92ECBD3-3C41-4AD7-88CA-095D56939CF6}"/>
                  </a:ext>
                </a:extLst>
              </p:cNvPr>
              <p:cNvSpPr/>
              <p:nvPr/>
            </p:nvSpPr>
            <p:spPr>
              <a:xfrm>
                <a:off x="877897" y="2304259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398028D-4622-4DD8-AC87-8E261AD8B202}"/>
                  </a:ext>
                </a:extLst>
              </p:cNvPr>
              <p:cNvSpPr/>
              <p:nvPr/>
            </p:nvSpPr>
            <p:spPr>
              <a:xfrm>
                <a:off x="877897" y="271324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214FBA3-BD69-400C-B91C-BC775B472656}"/>
                  </a:ext>
                </a:extLst>
              </p:cNvPr>
              <p:cNvSpPr/>
              <p:nvPr/>
            </p:nvSpPr>
            <p:spPr>
              <a:xfrm>
                <a:off x="877897" y="3122221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43963A5-12DE-4F18-A526-E19C5CBB34A7}"/>
                  </a:ext>
                </a:extLst>
              </p:cNvPr>
              <p:cNvSpPr/>
              <p:nvPr/>
            </p:nvSpPr>
            <p:spPr>
              <a:xfrm>
                <a:off x="877897" y="353120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9AF9657-4B51-45A4-9F80-E79CDACA827E}"/>
                  </a:ext>
                </a:extLst>
              </p:cNvPr>
              <p:cNvSpPr/>
              <p:nvPr/>
            </p:nvSpPr>
            <p:spPr>
              <a:xfrm>
                <a:off x="877897" y="1486297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1EE824A-F777-470C-B5F1-707593D0003D}"/>
                  </a:ext>
                </a:extLst>
              </p:cNvPr>
              <p:cNvSpPr/>
              <p:nvPr/>
            </p:nvSpPr>
            <p:spPr>
              <a:xfrm>
                <a:off x="877897" y="1077316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91B1BBC-28F8-46B3-AC86-62E5EB803E18}"/>
                </a:ext>
              </a:extLst>
            </p:cNvPr>
            <p:cNvSpPr/>
            <p:nvPr/>
          </p:nvSpPr>
          <p:spPr>
            <a:xfrm>
              <a:off x="332633" y="473048"/>
              <a:ext cx="4658467" cy="3702220"/>
            </a:xfrm>
            <a:custGeom>
              <a:avLst/>
              <a:gdLst>
                <a:gd name="connsiteX0" fmla="*/ 269158 w 4828451"/>
                <a:gd name="connsiteY0" fmla="*/ 0 h 3702220"/>
                <a:gd name="connsiteX1" fmla="*/ 4559296 w 4828451"/>
                <a:gd name="connsiteY1" fmla="*/ 0 h 3702220"/>
                <a:gd name="connsiteX2" fmla="*/ 4559296 w 4828451"/>
                <a:gd name="connsiteY2" fmla="*/ 2069658 h 3702220"/>
                <a:gd name="connsiteX3" fmla="*/ 4559296 w 4828451"/>
                <a:gd name="connsiteY3" fmla="*/ 2069658 h 3702220"/>
                <a:gd name="connsiteX4" fmla="*/ 4559296 w 4828451"/>
                <a:gd name="connsiteY4" fmla="*/ 3311430 h 3702220"/>
                <a:gd name="connsiteX5" fmla="*/ 4828451 w 4828451"/>
                <a:gd name="connsiteY5" fmla="*/ 3311430 h 3702220"/>
                <a:gd name="connsiteX6" fmla="*/ 4828451 w 4828451"/>
                <a:gd name="connsiteY6" fmla="*/ 3702220 h 3702220"/>
                <a:gd name="connsiteX7" fmla="*/ 0 w 4828451"/>
                <a:gd name="connsiteY7" fmla="*/ 3702220 h 3702220"/>
                <a:gd name="connsiteX8" fmla="*/ 0 w 4828451"/>
                <a:gd name="connsiteY8" fmla="*/ 3311430 h 3702220"/>
                <a:gd name="connsiteX9" fmla="*/ 269158 w 4828451"/>
                <a:gd name="connsiteY9" fmla="*/ 3311430 h 3702220"/>
                <a:gd name="connsiteX10" fmla="*/ 269158 w 4828451"/>
                <a:gd name="connsiteY10" fmla="*/ 576848 h 3702220"/>
                <a:gd name="connsiteX11" fmla="*/ 269158 w 4828451"/>
                <a:gd name="connsiteY11" fmla="*/ 576848 h 370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8451" h="3702220">
                  <a:moveTo>
                    <a:pt x="269158" y="0"/>
                  </a:moveTo>
                  <a:lnTo>
                    <a:pt x="4559296" y="0"/>
                  </a:lnTo>
                  <a:lnTo>
                    <a:pt x="4559296" y="2069658"/>
                  </a:lnTo>
                  <a:lnTo>
                    <a:pt x="4559296" y="2069658"/>
                  </a:lnTo>
                  <a:lnTo>
                    <a:pt x="4559296" y="3311430"/>
                  </a:lnTo>
                  <a:lnTo>
                    <a:pt x="4828451" y="3311430"/>
                  </a:lnTo>
                  <a:lnTo>
                    <a:pt x="4828451" y="3702220"/>
                  </a:lnTo>
                  <a:lnTo>
                    <a:pt x="0" y="3702220"/>
                  </a:lnTo>
                  <a:lnTo>
                    <a:pt x="0" y="3311430"/>
                  </a:lnTo>
                  <a:lnTo>
                    <a:pt x="269158" y="3311430"/>
                  </a:lnTo>
                  <a:lnTo>
                    <a:pt x="269158" y="576848"/>
                  </a:lnTo>
                  <a:lnTo>
                    <a:pt x="269158" y="576848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E8012F1D-1690-43F8-B1C2-485868DB3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4871" y="1286183"/>
            <a:ext cx="627532" cy="285852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B6EA8CF0-613A-47D1-81AE-7CEF7C5FB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0" y="2087219"/>
            <a:ext cx="1244604" cy="17586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1910FDC2-3061-406C-A1C3-EC5880C4CD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6880" y="2806644"/>
            <a:ext cx="1150466" cy="175868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B4A28994-766C-4E41-8072-EFDF354F2F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9260" y="2702896"/>
            <a:ext cx="782829" cy="332018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2DD0D7EB-73B6-4F8F-BF17-5121167292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078" y="3420533"/>
            <a:ext cx="1150466" cy="244434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F30EE14E-7A47-4FBF-936C-DFD9019FC54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05744" y="1301600"/>
            <a:ext cx="750421" cy="2626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C1761304-1E79-4E3C-9F08-9343DA6717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4726" y="1947841"/>
            <a:ext cx="385642" cy="385642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D52CD36D-87EA-4232-A4F6-16F51E3AD96A}"/>
              </a:ext>
            </a:extLst>
          </p:cNvPr>
          <p:cNvSpPr txBox="1"/>
          <p:nvPr/>
        </p:nvSpPr>
        <p:spPr>
          <a:xfrm>
            <a:off x="4885613" y="3010689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97DD985-0E92-4876-BF49-AA666CC4B371}"/>
              </a:ext>
            </a:extLst>
          </p:cNvPr>
          <p:cNvGrpSpPr/>
          <p:nvPr/>
        </p:nvGrpSpPr>
        <p:grpSpPr>
          <a:xfrm>
            <a:off x="4579245" y="1391501"/>
            <a:ext cx="1592148" cy="1592149"/>
            <a:chOff x="3807947" y="1391501"/>
            <a:chExt cx="1592148" cy="1592149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B9C8EED-8CDA-4003-A385-C6FA5C064DB1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DC13674-A27C-4E85-926A-7E77A202B739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E268176-BCE2-4F6D-A85A-DED5330BAF5C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C279092-2D56-47AF-8D69-2D5EE6E64A48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08116B1B-A97F-4A11-8EAD-54101FB88E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AA3D3C-0809-450E-ACCE-E6539001AA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B22B8F59-94FE-4B4A-BE58-F4D5F05447D6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885BE96-9073-480B-B5AC-C9D70A1C3C5D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5F88FC94-61CD-4FD7-A69F-72370F8B429C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93C1EB6-FB99-46A7-BBB8-E0E26DD42BBB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4157EAF-FE3E-4D42-A4FD-EC6CE83EB864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548BD78-2FE0-4FED-95CC-0B7BC3CD64FC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F585E2D-F750-43A4-8FDA-BCDEDC39FFCA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BD190E2A-69CD-4ED1-8711-1052C5AC8471}"/>
                </a:ext>
              </a:extLst>
            </p:cNvPr>
            <p:cNvCxnSpPr>
              <a:cxnSpLocks/>
              <a:stCxn id="133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1B09C54-4DAE-4A63-B1CC-4A8AA9CB50F4}"/>
              </a:ext>
            </a:extLst>
          </p:cNvPr>
          <p:cNvGrpSpPr/>
          <p:nvPr/>
        </p:nvGrpSpPr>
        <p:grpSpPr>
          <a:xfrm>
            <a:off x="4373937" y="1180114"/>
            <a:ext cx="2014922" cy="2014922"/>
            <a:chOff x="3602639" y="1180114"/>
            <a:chExt cx="2014922" cy="2014922"/>
          </a:xfrm>
        </p:grpSpPr>
        <p:sp>
          <p:nvSpPr>
            <p:cNvPr id="146" name="Arc 145">
              <a:extLst>
                <a:ext uri="{FF2B5EF4-FFF2-40B4-BE49-F238E27FC236}">
                  <a16:creationId xmlns:a16="http://schemas.microsoft.com/office/drawing/2014/main" id="{CE930B02-A2E0-419E-880F-36CF57283C2E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7" name="Arc 146">
              <a:extLst>
                <a:ext uri="{FF2B5EF4-FFF2-40B4-BE49-F238E27FC236}">
                  <a16:creationId xmlns:a16="http://schemas.microsoft.com/office/drawing/2014/main" id="{78E1C8C4-E101-483C-8558-777EAF6401E1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8" name="Arc 147">
              <a:extLst>
                <a:ext uri="{FF2B5EF4-FFF2-40B4-BE49-F238E27FC236}">
                  <a16:creationId xmlns:a16="http://schemas.microsoft.com/office/drawing/2014/main" id="{38921AAC-4A70-49D5-9850-F2271A6A76E7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49" name="Arc 148">
            <a:extLst>
              <a:ext uri="{FF2B5EF4-FFF2-40B4-BE49-F238E27FC236}">
                <a16:creationId xmlns:a16="http://schemas.microsoft.com/office/drawing/2014/main" id="{AD2493D4-3E1F-4E03-B4A4-F62920CE6E92}"/>
              </a:ext>
            </a:extLst>
          </p:cNvPr>
          <p:cNvSpPr/>
          <p:nvPr/>
        </p:nvSpPr>
        <p:spPr>
          <a:xfrm flipV="1">
            <a:off x="5277810" y="2110319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89D5E052-0EF6-4FA5-8054-75F37564BEC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85353" y="1297669"/>
            <a:ext cx="1293810" cy="30847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96491812-3087-4C14-99AB-1BB515864F5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16821" y="2035746"/>
            <a:ext cx="1008227" cy="195141"/>
          </a:xfrm>
          <a:prstGeom prst="rect">
            <a:avLst/>
          </a:prstGeom>
        </p:spPr>
      </p:pic>
      <p:pic>
        <p:nvPicPr>
          <p:cNvPr id="106" name="Picture 6" descr="Image result for mysql logo png">
            <a:extLst>
              <a:ext uri="{FF2B5EF4-FFF2-40B4-BE49-F238E27FC236}">
                <a16:creationId xmlns:a16="http://schemas.microsoft.com/office/drawing/2014/main" id="{290E1060-4A66-45BB-A1A5-C3CF4F597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823" y="2497344"/>
            <a:ext cx="884050" cy="58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72629BBF-9DE1-4E64-A4FB-B3F21EACC1A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31315" y="3439664"/>
            <a:ext cx="1431647" cy="254158"/>
          </a:xfrm>
          <a:prstGeom prst="rect">
            <a:avLst/>
          </a:prstGeom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D69D48C-8D1C-4357-8DD3-FA75B8E7D0AF}"/>
              </a:ext>
            </a:extLst>
          </p:cNvPr>
          <p:cNvGrpSpPr/>
          <p:nvPr/>
        </p:nvGrpSpPr>
        <p:grpSpPr>
          <a:xfrm>
            <a:off x="9237188" y="1130018"/>
            <a:ext cx="2385949" cy="1781884"/>
            <a:chOff x="6392018" y="782157"/>
            <a:chExt cx="2385949" cy="1781884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141CF4C-9B66-4A15-AAFB-D3E58121D0A4}"/>
                </a:ext>
              </a:extLst>
            </p:cNvPr>
            <p:cNvSpPr/>
            <p:nvPr/>
          </p:nvSpPr>
          <p:spPr>
            <a:xfrm>
              <a:off x="6545435" y="1161700"/>
              <a:ext cx="2069529" cy="1249791"/>
            </a:xfrm>
            <a:custGeom>
              <a:avLst/>
              <a:gdLst>
                <a:gd name="connsiteX0" fmla="*/ 771878 w 2069529"/>
                <a:gd name="connsiteY0" fmla="*/ 0 h 1249791"/>
                <a:gd name="connsiteX1" fmla="*/ 1134644 w 2069529"/>
                <a:gd name="connsiteY1" fmla="*/ 110809 h 1249791"/>
                <a:gd name="connsiteX2" fmla="*/ 1205806 w 2069529"/>
                <a:gd name="connsiteY2" fmla="*/ 166723 h 1249791"/>
                <a:gd name="connsiteX3" fmla="*/ 1265642 w 2069529"/>
                <a:gd name="connsiteY3" fmla="*/ 148149 h 1249791"/>
                <a:gd name="connsiteX4" fmla="*/ 1352984 w 2069529"/>
                <a:gd name="connsiteY4" fmla="*/ 139344 h 1249791"/>
                <a:gd name="connsiteX5" fmla="*/ 1777562 w 2069529"/>
                <a:gd name="connsiteY5" fmla="*/ 485385 h 1249791"/>
                <a:gd name="connsiteX6" fmla="*/ 1780421 w 2069529"/>
                <a:gd name="connsiteY6" fmla="*/ 513737 h 1249791"/>
                <a:gd name="connsiteX7" fmla="*/ 1841598 w 2069529"/>
                <a:gd name="connsiteY7" fmla="*/ 532727 h 1249791"/>
                <a:gd name="connsiteX8" fmla="*/ 2069529 w 2069529"/>
                <a:gd name="connsiteY8" fmla="*/ 876595 h 1249791"/>
                <a:gd name="connsiteX9" fmla="*/ 1696333 w 2069529"/>
                <a:gd name="connsiteY9" fmla="*/ 1249791 h 1249791"/>
                <a:gd name="connsiteX10" fmla="*/ 373196 w 2069529"/>
                <a:gd name="connsiteY10" fmla="*/ 1249791 h 1249791"/>
                <a:gd name="connsiteX11" fmla="*/ 0 w 2069529"/>
                <a:gd name="connsiteY11" fmla="*/ 876595 h 1249791"/>
                <a:gd name="connsiteX12" fmla="*/ 109306 w 2069529"/>
                <a:gd name="connsiteY12" fmla="*/ 612706 h 1249791"/>
                <a:gd name="connsiteX13" fmla="*/ 128272 w 2069529"/>
                <a:gd name="connsiteY13" fmla="*/ 597059 h 1249791"/>
                <a:gd name="connsiteX14" fmla="*/ 136235 w 2069529"/>
                <a:gd name="connsiteY14" fmla="*/ 518064 h 1249791"/>
                <a:gd name="connsiteX15" fmla="*/ 771878 w 2069529"/>
                <a:gd name="connsiteY15" fmla="*/ 0 h 124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69529" h="1249791">
                  <a:moveTo>
                    <a:pt x="771878" y="0"/>
                  </a:moveTo>
                  <a:cubicBezTo>
                    <a:pt x="906255" y="0"/>
                    <a:pt x="1031091" y="40850"/>
                    <a:pt x="1134644" y="110809"/>
                  </a:cubicBezTo>
                  <a:lnTo>
                    <a:pt x="1205806" y="166723"/>
                  </a:lnTo>
                  <a:lnTo>
                    <a:pt x="1265642" y="148149"/>
                  </a:lnTo>
                  <a:cubicBezTo>
                    <a:pt x="1293855" y="142376"/>
                    <a:pt x="1323065" y="139344"/>
                    <a:pt x="1352984" y="139344"/>
                  </a:cubicBezTo>
                  <a:cubicBezTo>
                    <a:pt x="1562416" y="139344"/>
                    <a:pt x="1737151" y="287900"/>
                    <a:pt x="1777562" y="485385"/>
                  </a:cubicBezTo>
                  <a:lnTo>
                    <a:pt x="1780421" y="513737"/>
                  </a:lnTo>
                  <a:lnTo>
                    <a:pt x="1841598" y="532727"/>
                  </a:lnTo>
                  <a:cubicBezTo>
                    <a:pt x="1975543" y="589382"/>
                    <a:pt x="2069529" y="722013"/>
                    <a:pt x="2069529" y="876595"/>
                  </a:cubicBezTo>
                  <a:cubicBezTo>
                    <a:pt x="2069529" y="1082706"/>
                    <a:pt x="1902443" y="1249791"/>
                    <a:pt x="1696333" y="1249791"/>
                  </a:cubicBezTo>
                  <a:lnTo>
                    <a:pt x="373196" y="1249791"/>
                  </a:lnTo>
                  <a:cubicBezTo>
                    <a:pt x="167085" y="1249791"/>
                    <a:pt x="0" y="1082706"/>
                    <a:pt x="0" y="876595"/>
                  </a:cubicBezTo>
                  <a:cubicBezTo>
                    <a:pt x="0" y="773540"/>
                    <a:pt x="41771" y="680242"/>
                    <a:pt x="109306" y="612706"/>
                  </a:cubicBezTo>
                  <a:lnTo>
                    <a:pt x="128272" y="597059"/>
                  </a:lnTo>
                  <a:lnTo>
                    <a:pt x="136235" y="518064"/>
                  </a:lnTo>
                  <a:cubicBezTo>
                    <a:pt x="196736" y="222405"/>
                    <a:pt x="458334" y="0"/>
                    <a:pt x="771878" y="0"/>
                  </a:cubicBezTo>
                  <a:close/>
                </a:path>
              </a:pathLst>
            </a:cu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EADA641-003E-4E94-A0DC-612F5AC0717B}"/>
                </a:ext>
              </a:extLst>
            </p:cNvPr>
            <p:cNvSpPr/>
            <p:nvPr/>
          </p:nvSpPr>
          <p:spPr>
            <a:xfrm>
              <a:off x="6392018" y="782157"/>
              <a:ext cx="2385949" cy="1781884"/>
            </a:xfrm>
            <a:custGeom>
              <a:avLst/>
              <a:gdLst>
                <a:gd name="connsiteX0" fmla="*/ 1033498 w 2385949"/>
                <a:gd name="connsiteY0" fmla="*/ 0 h 1781884"/>
                <a:gd name="connsiteX1" fmla="*/ 1472483 w 2385949"/>
                <a:gd name="connsiteY1" fmla="*/ 233407 h 1781884"/>
                <a:gd name="connsiteX2" fmla="*/ 1485121 w 2385949"/>
                <a:gd name="connsiteY2" fmla="*/ 256691 h 1781884"/>
                <a:gd name="connsiteX3" fmla="*/ 1552647 w 2385949"/>
                <a:gd name="connsiteY3" fmla="*/ 260100 h 1781884"/>
                <a:gd name="connsiteX4" fmla="*/ 2182903 w 2385949"/>
                <a:gd name="connsiteY4" fmla="*/ 837115 h 1781884"/>
                <a:gd name="connsiteX5" fmla="*/ 2186233 w 2385949"/>
                <a:gd name="connsiteY5" fmla="*/ 872343 h 1781884"/>
                <a:gd name="connsiteX6" fmla="*/ 2187959 w 2385949"/>
                <a:gd name="connsiteY6" fmla="*/ 878155 h 1781884"/>
                <a:gd name="connsiteX7" fmla="*/ 2188001 w 2385949"/>
                <a:gd name="connsiteY7" fmla="*/ 878572 h 1781884"/>
                <a:gd name="connsiteX8" fmla="*/ 2238050 w 2385949"/>
                <a:gd name="connsiteY8" fmla="*/ 919866 h 1781884"/>
                <a:gd name="connsiteX9" fmla="*/ 2385949 w 2385949"/>
                <a:gd name="connsiteY9" fmla="*/ 1276926 h 1781884"/>
                <a:gd name="connsiteX10" fmla="*/ 1880991 w 2385949"/>
                <a:gd name="connsiteY10" fmla="*/ 1781884 h 1781884"/>
                <a:gd name="connsiteX11" fmla="*/ 504958 w 2385949"/>
                <a:gd name="connsiteY11" fmla="*/ 1781884 h 1781884"/>
                <a:gd name="connsiteX12" fmla="*/ 0 w 2385949"/>
                <a:gd name="connsiteY12" fmla="*/ 1276926 h 1781884"/>
                <a:gd name="connsiteX13" fmla="*/ 147899 w 2385949"/>
                <a:gd name="connsiteY13" fmla="*/ 919866 h 1781884"/>
                <a:gd name="connsiteX14" fmla="*/ 148441 w 2385949"/>
                <a:gd name="connsiteY14" fmla="*/ 919420 h 1781884"/>
                <a:gd name="connsiteX15" fmla="*/ 156680 w 2385949"/>
                <a:gd name="connsiteY15" fmla="*/ 837691 h 1781884"/>
                <a:gd name="connsiteX16" fmla="*/ 531490 w 2385949"/>
                <a:gd name="connsiteY16" fmla="*/ 319739 h 1781884"/>
                <a:gd name="connsiteX17" fmla="*/ 553134 w 2385949"/>
                <a:gd name="connsiteY17" fmla="*/ 309641 h 1781884"/>
                <a:gd name="connsiteX18" fmla="*/ 594513 w 2385949"/>
                <a:gd name="connsiteY18" fmla="*/ 233407 h 1781884"/>
                <a:gd name="connsiteX19" fmla="*/ 1033498 w 2385949"/>
                <a:gd name="connsiteY19" fmla="*/ 0 h 178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85949" h="1781884">
                  <a:moveTo>
                    <a:pt x="1033498" y="0"/>
                  </a:moveTo>
                  <a:cubicBezTo>
                    <a:pt x="1216235" y="0"/>
                    <a:pt x="1377347" y="92586"/>
                    <a:pt x="1472483" y="233407"/>
                  </a:cubicBezTo>
                  <a:lnTo>
                    <a:pt x="1485121" y="256691"/>
                  </a:lnTo>
                  <a:lnTo>
                    <a:pt x="1552647" y="260100"/>
                  </a:lnTo>
                  <a:cubicBezTo>
                    <a:pt x="1868701" y="292197"/>
                    <a:pt x="2124013" y="529763"/>
                    <a:pt x="2182903" y="837115"/>
                  </a:cubicBezTo>
                  <a:lnTo>
                    <a:pt x="2186233" y="872343"/>
                  </a:lnTo>
                  <a:lnTo>
                    <a:pt x="2187959" y="878155"/>
                  </a:lnTo>
                  <a:lnTo>
                    <a:pt x="2188001" y="878572"/>
                  </a:lnTo>
                  <a:lnTo>
                    <a:pt x="2238050" y="919866"/>
                  </a:lnTo>
                  <a:cubicBezTo>
                    <a:pt x="2329430" y="1011246"/>
                    <a:pt x="2385949" y="1137486"/>
                    <a:pt x="2385949" y="1276926"/>
                  </a:cubicBezTo>
                  <a:cubicBezTo>
                    <a:pt x="2385949" y="1555806"/>
                    <a:pt x="2159871" y="1781884"/>
                    <a:pt x="1880991" y="1781884"/>
                  </a:cubicBezTo>
                  <a:lnTo>
                    <a:pt x="504958" y="1781884"/>
                  </a:lnTo>
                  <a:cubicBezTo>
                    <a:pt x="226078" y="1781884"/>
                    <a:pt x="0" y="1555806"/>
                    <a:pt x="0" y="1276926"/>
                  </a:cubicBezTo>
                  <a:cubicBezTo>
                    <a:pt x="0" y="1137486"/>
                    <a:pt x="56519" y="1011246"/>
                    <a:pt x="147899" y="919866"/>
                  </a:cubicBezTo>
                  <a:lnTo>
                    <a:pt x="148441" y="919420"/>
                  </a:lnTo>
                  <a:lnTo>
                    <a:pt x="156680" y="837691"/>
                  </a:lnTo>
                  <a:cubicBezTo>
                    <a:pt x="202005" y="616191"/>
                    <a:pt x="341492" y="428991"/>
                    <a:pt x="531490" y="319739"/>
                  </a:cubicBezTo>
                  <a:lnTo>
                    <a:pt x="553134" y="309641"/>
                  </a:lnTo>
                  <a:lnTo>
                    <a:pt x="594513" y="233407"/>
                  </a:lnTo>
                  <a:cubicBezTo>
                    <a:pt x="689650" y="92586"/>
                    <a:pt x="850762" y="0"/>
                    <a:pt x="1033498" y="0"/>
                  </a:cubicBez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850D0C5-4DE4-4ABD-9518-847093BFC775}"/>
              </a:ext>
            </a:extLst>
          </p:cNvPr>
          <p:cNvSpPr/>
          <p:nvPr/>
        </p:nvSpPr>
        <p:spPr>
          <a:xfrm>
            <a:off x="9662163" y="753669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 AWS</a:t>
            </a:r>
          </a:p>
        </p:txBody>
      </p:sp>
      <p:pic>
        <p:nvPicPr>
          <p:cNvPr id="154" name="Picture 6" descr="Image result for mysql logo png">
            <a:extLst>
              <a:ext uri="{FF2B5EF4-FFF2-40B4-BE49-F238E27FC236}">
                <a16:creationId xmlns:a16="http://schemas.microsoft.com/office/drawing/2014/main" id="{B28B410F-E786-4305-AC87-D04469920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901" y="1972940"/>
            <a:ext cx="540812" cy="3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1288D8EA-9C66-432E-B768-D3F7433CEAC6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063073" y="2244857"/>
            <a:ext cx="561626" cy="132459"/>
          </a:xfrm>
          <a:prstGeom prst="rect">
            <a:avLst/>
          </a:prstGeom>
        </p:spPr>
      </p:pic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25292EE-B142-4180-B28B-F76BA75334E8}"/>
              </a:ext>
            </a:extLst>
          </p:cNvPr>
          <p:cNvGrpSpPr/>
          <p:nvPr/>
        </p:nvGrpSpPr>
        <p:grpSpPr>
          <a:xfrm>
            <a:off x="9746713" y="1541012"/>
            <a:ext cx="493486" cy="478580"/>
            <a:chOff x="520932" y="723900"/>
            <a:chExt cx="807146" cy="782765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0E63E201-582D-46E4-BEE4-4B3EC3EAE410}"/>
                </a:ext>
              </a:extLst>
            </p:cNvPr>
            <p:cNvSpPr txBox="1"/>
            <p:nvPr/>
          </p:nvSpPr>
          <p:spPr>
            <a:xfrm>
              <a:off x="520932" y="1309718"/>
              <a:ext cx="807146" cy="19694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EC2</a:t>
              </a:r>
            </a:p>
          </p:txBody>
        </p:sp>
        <p:grpSp>
          <p:nvGrpSpPr>
            <p:cNvPr id="158" name="Group 4">
              <a:extLst>
                <a:ext uri="{FF2B5EF4-FFF2-40B4-BE49-F238E27FC236}">
                  <a16:creationId xmlns:a16="http://schemas.microsoft.com/office/drawing/2014/main" id="{47DE07C6-7F38-4AE5-958E-2E4BCFB7665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61988" y="723900"/>
              <a:ext cx="538163" cy="539750"/>
              <a:chOff x="417" y="456"/>
              <a:chExt cx="339" cy="340"/>
            </a:xfrm>
          </p:grpSpPr>
          <p:sp>
            <p:nvSpPr>
              <p:cNvPr id="159" name="Freeform 5">
                <a:extLst>
                  <a:ext uri="{FF2B5EF4-FFF2-40B4-BE49-F238E27FC236}">
                    <a16:creationId xmlns:a16="http://schemas.microsoft.com/office/drawing/2014/main" id="{0F7D209D-DFA6-480D-83F8-6E9D42C33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" y="456"/>
                <a:ext cx="184" cy="184"/>
              </a:xfrm>
              <a:custGeom>
                <a:avLst/>
                <a:gdLst>
                  <a:gd name="T0" fmla="*/ 0 w 347"/>
                  <a:gd name="T1" fmla="*/ 80 h 347"/>
                  <a:gd name="T2" fmla="*/ 0 w 347"/>
                  <a:gd name="T3" fmla="*/ 80 h 347"/>
                  <a:gd name="T4" fmla="*/ 0 w 347"/>
                  <a:gd name="T5" fmla="*/ 14 h 347"/>
                  <a:gd name="T6" fmla="*/ 14 w 347"/>
                  <a:gd name="T7" fmla="*/ 0 h 347"/>
                  <a:gd name="T8" fmla="*/ 333 w 347"/>
                  <a:gd name="T9" fmla="*/ 0 h 347"/>
                  <a:gd name="T10" fmla="*/ 347 w 347"/>
                  <a:gd name="T11" fmla="*/ 14 h 347"/>
                  <a:gd name="T12" fmla="*/ 347 w 347"/>
                  <a:gd name="T13" fmla="*/ 333 h 347"/>
                  <a:gd name="T14" fmla="*/ 333 w 347"/>
                  <a:gd name="T15" fmla="*/ 347 h 347"/>
                  <a:gd name="T16" fmla="*/ 267 w 347"/>
                  <a:gd name="T17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7" h="347">
                    <a:moveTo>
                      <a:pt x="0" y="80"/>
                    </a:moveTo>
                    <a:lnTo>
                      <a:pt x="0" y="80"/>
                    </a:lnTo>
                    <a:lnTo>
                      <a:pt x="0" y="14"/>
                    </a:lnTo>
                    <a:cubicBezTo>
                      <a:pt x="0" y="6"/>
                      <a:pt x="6" y="0"/>
                      <a:pt x="14" y="0"/>
                    </a:cubicBezTo>
                    <a:lnTo>
                      <a:pt x="333" y="0"/>
                    </a:lnTo>
                    <a:cubicBezTo>
                      <a:pt x="341" y="0"/>
                      <a:pt x="347" y="6"/>
                      <a:pt x="347" y="14"/>
                    </a:cubicBezTo>
                    <a:lnTo>
                      <a:pt x="347" y="333"/>
                    </a:lnTo>
                    <a:cubicBezTo>
                      <a:pt x="347" y="341"/>
                      <a:pt x="341" y="347"/>
                      <a:pt x="333" y="347"/>
                    </a:cubicBezTo>
                    <a:lnTo>
                      <a:pt x="267" y="347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6">
                <a:extLst>
                  <a:ext uri="{FF2B5EF4-FFF2-40B4-BE49-F238E27FC236}">
                    <a16:creationId xmlns:a16="http://schemas.microsoft.com/office/drawing/2014/main" id="{FE3324FF-95F1-4983-AFF1-F555E3B7F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612"/>
                <a:ext cx="183" cy="184"/>
              </a:xfrm>
              <a:custGeom>
                <a:avLst/>
                <a:gdLst>
                  <a:gd name="T0" fmla="*/ 346 w 346"/>
                  <a:gd name="T1" fmla="*/ 266 h 346"/>
                  <a:gd name="T2" fmla="*/ 346 w 346"/>
                  <a:gd name="T3" fmla="*/ 266 h 346"/>
                  <a:gd name="T4" fmla="*/ 346 w 346"/>
                  <a:gd name="T5" fmla="*/ 333 h 346"/>
                  <a:gd name="T6" fmla="*/ 333 w 346"/>
                  <a:gd name="T7" fmla="*/ 346 h 346"/>
                  <a:gd name="T8" fmla="*/ 13 w 346"/>
                  <a:gd name="T9" fmla="*/ 346 h 346"/>
                  <a:gd name="T10" fmla="*/ 0 w 346"/>
                  <a:gd name="T11" fmla="*/ 333 h 346"/>
                  <a:gd name="T12" fmla="*/ 0 w 346"/>
                  <a:gd name="T13" fmla="*/ 13 h 346"/>
                  <a:gd name="T14" fmla="*/ 13 w 346"/>
                  <a:gd name="T15" fmla="*/ 0 h 346"/>
                  <a:gd name="T16" fmla="*/ 80 w 346"/>
                  <a:gd name="T17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6" h="346">
                    <a:moveTo>
                      <a:pt x="346" y="266"/>
                    </a:moveTo>
                    <a:lnTo>
                      <a:pt x="346" y="266"/>
                    </a:lnTo>
                    <a:lnTo>
                      <a:pt x="346" y="333"/>
                    </a:lnTo>
                    <a:cubicBezTo>
                      <a:pt x="346" y="340"/>
                      <a:pt x="340" y="346"/>
                      <a:pt x="333" y="346"/>
                    </a:cubicBezTo>
                    <a:lnTo>
                      <a:pt x="13" y="346"/>
                    </a:lnTo>
                    <a:cubicBezTo>
                      <a:pt x="6" y="346"/>
                      <a:pt x="0" y="340"/>
                      <a:pt x="0" y="333"/>
                    </a:cubicBezTo>
                    <a:lnTo>
                      <a:pt x="0" y="13"/>
                    </a:lnTo>
                    <a:cubicBezTo>
                      <a:pt x="0" y="6"/>
                      <a:pt x="6" y="0"/>
                      <a:pt x="13" y="0"/>
                    </a:cubicBezTo>
                    <a:lnTo>
                      <a:pt x="80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7">
                <a:extLst>
                  <a:ext uri="{FF2B5EF4-FFF2-40B4-BE49-F238E27FC236}">
                    <a16:creationId xmlns:a16="http://schemas.microsoft.com/office/drawing/2014/main" id="{DF4D7C35-4795-4217-B45E-93CB7CFCD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" y="541"/>
                <a:ext cx="169" cy="170"/>
              </a:xfrm>
              <a:custGeom>
                <a:avLst/>
                <a:gdLst>
                  <a:gd name="T0" fmla="*/ 16 w 320"/>
                  <a:gd name="T1" fmla="*/ 0 h 320"/>
                  <a:gd name="T2" fmla="*/ 16 w 320"/>
                  <a:gd name="T3" fmla="*/ 0 h 320"/>
                  <a:gd name="T4" fmla="*/ 304 w 320"/>
                  <a:gd name="T5" fmla="*/ 0 h 320"/>
                  <a:gd name="T6" fmla="*/ 320 w 320"/>
                  <a:gd name="T7" fmla="*/ 16 h 320"/>
                  <a:gd name="T8" fmla="*/ 320 w 320"/>
                  <a:gd name="T9" fmla="*/ 304 h 320"/>
                  <a:gd name="T10" fmla="*/ 304 w 320"/>
                  <a:gd name="T11" fmla="*/ 320 h 320"/>
                  <a:gd name="T12" fmla="*/ 16 w 320"/>
                  <a:gd name="T13" fmla="*/ 320 h 320"/>
                  <a:gd name="T14" fmla="*/ 0 w 320"/>
                  <a:gd name="T15" fmla="*/ 304 h 320"/>
                  <a:gd name="T16" fmla="*/ 0 w 320"/>
                  <a:gd name="T17" fmla="*/ 16 h 320"/>
                  <a:gd name="T18" fmla="*/ 16 w 320"/>
                  <a:gd name="T19" fmla="*/ 0 h 320"/>
                  <a:gd name="T20" fmla="*/ 16 w 320"/>
                  <a:gd name="T21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0" h="320">
                    <a:moveTo>
                      <a:pt x="16" y="0"/>
                    </a:moveTo>
                    <a:lnTo>
                      <a:pt x="16" y="0"/>
                    </a:lnTo>
                    <a:lnTo>
                      <a:pt x="304" y="0"/>
                    </a:lnTo>
                    <a:cubicBezTo>
                      <a:pt x="313" y="0"/>
                      <a:pt x="320" y="7"/>
                      <a:pt x="320" y="16"/>
                    </a:cubicBezTo>
                    <a:lnTo>
                      <a:pt x="320" y="304"/>
                    </a:lnTo>
                    <a:cubicBezTo>
                      <a:pt x="320" y="313"/>
                      <a:pt x="313" y="320"/>
                      <a:pt x="304" y="320"/>
                    </a:cubicBezTo>
                    <a:lnTo>
                      <a:pt x="16" y="320"/>
                    </a:lnTo>
                    <a:cubicBezTo>
                      <a:pt x="7" y="320"/>
                      <a:pt x="0" y="313"/>
                      <a:pt x="0" y="304"/>
                    </a:cubicBezTo>
                    <a:lnTo>
                      <a:pt x="0" y="16"/>
                    </a:lnTo>
                    <a:cubicBezTo>
                      <a:pt x="0" y="7"/>
                      <a:pt x="7" y="0"/>
                      <a:pt x="16" y="0"/>
                    </a:cubicBezTo>
                    <a:lnTo>
                      <a:pt x="16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8">
                <a:extLst>
                  <a:ext uri="{FF2B5EF4-FFF2-40B4-BE49-F238E27FC236}">
                    <a16:creationId xmlns:a16="http://schemas.microsoft.com/office/drawing/2014/main" id="{2E482726-E02A-4606-A277-42B87037E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9">
                <a:extLst>
                  <a:ext uri="{FF2B5EF4-FFF2-40B4-BE49-F238E27FC236}">
                    <a16:creationId xmlns:a16="http://schemas.microsoft.com/office/drawing/2014/main" id="{5A772C6F-3527-4FC1-8CB5-30D8F564B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0">
                <a:extLst>
                  <a:ext uri="{FF2B5EF4-FFF2-40B4-BE49-F238E27FC236}">
                    <a16:creationId xmlns:a16="http://schemas.microsoft.com/office/drawing/2014/main" id="{E434B0DF-7FE2-4AA8-B29E-33F4A8B04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1">
                <a:extLst>
                  <a:ext uri="{FF2B5EF4-FFF2-40B4-BE49-F238E27FC236}">
                    <a16:creationId xmlns:a16="http://schemas.microsoft.com/office/drawing/2014/main" id="{B3C59B55-B389-4DD9-A8CD-37DDE893D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2">
                <a:extLst>
                  <a:ext uri="{FF2B5EF4-FFF2-40B4-BE49-F238E27FC236}">
                    <a16:creationId xmlns:a16="http://schemas.microsoft.com/office/drawing/2014/main" id="{E87FE8FA-F736-474A-8943-645DF3EA5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3">
                <a:extLst>
                  <a:ext uri="{FF2B5EF4-FFF2-40B4-BE49-F238E27FC236}">
                    <a16:creationId xmlns:a16="http://schemas.microsoft.com/office/drawing/2014/main" id="{5B099D70-ED7C-437F-BEE1-FC1FC8260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4">
                <a:extLst>
                  <a:ext uri="{FF2B5EF4-FFF2-40B4-BE49-F238E27FC236}">
                    <a16:creationId xmlns:a16="http://schemas.microsoft.com/office/drawing/2014/main" id="{BCB52ECC-B54A-4BA0-8875-B847F7B93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5">
                <a:extLst>
                  <a:ext uri="{FF2B5EF4-FFF2-40B4-BE49-F238E27FC236}">
                    <a16:creationId xmlns:a16="http://schemas.microsoft.com/office/drawing/2014/main" id="{D6D6E5F4-27E4-425C-93AA-467997622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6">
                <a:extLst>
                  <a:ext uri="{FF2B5EF4-FFF2-40B4-BE49-F238E27FC236}">
                    <a16:creationId xmlns:a16="http://schemas.microsoft.com/office/drawing/2014/main" id="{D11F9BE1-814A-44BC-86DC-262187B21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7">
                <a:extLst>
                  <a:ext uri="{FF2B5EF4-FFF2-40B4-BE49-F238E27FC236}">
                    <a16:creationId xmlns:a16="http://schemas.microsoft.com/office/drawing/2014/main" id="{8CDE1389-DB6B-4751-8212-060DE32E1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8">
                <a:extLst>
                  <a:ext uri="{FF2B5EF4-FFF2-40B4-BE49-F238E27FC236}">
                    <a16:creationId xmlns:a16="http://schemas.microsoft.com/office/drawing/2014/main" id="{775BB125-2436-4ACF-84A4-45C4B9E07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97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9">
                <a:extLst>
                  <a:ext uri="{FF2B5EF4-FFF2-40B4-BE49-F238E27FC236}">
                    <a16:creationId xmlns:a16="http://schemas.microsoft.com/office/drawing/2014/main" id="{09191C64-43B3-4453-8B36-D229BF7A38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62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0">
                <a:extLst>
                  <a:ext uri="{FF2B5EF4-FFF2-40B4-BE49-F238E27FC236}">
                    <a16:creationId xmlns:a16="http://schemas.microsoft.com/office/drawing/2014/main" id="{0248C18C-4593-49E0-80C0-A973D08FF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26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21">
                <a:extLst>
                  <a:ext uri="{FF2B5EF4-FFF2-40B4-BE49-F238E27FC236}">
                    <a16:creationId xmlns:a16="http://schemas.microsoft.com/office/drawing/2014/main" id="{90E8B7F6-5A25-4832-9562-EB2574C90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591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2">
                <a:extLst>
                  <a:ext uri="{FF2B5EF4-FFF2-40B4-BE49-F238E27FC236}">
                    <a16:creationId xmlns:a16="http://schemas.microsoft.com/office/drawing/2014/main" id="{D2601396-63A9-409B-B76E-AE028FB05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555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3">
                <a:extLst>
                  <a:ext uri="{FF2B5EF4-FFF2-40B4-BE49-F238E27FC236}">
                    <a16:creationId xmlns:a16="http://schemas.microsoft.com/office/drawing/2014/main" id="{29DE602F-BDA7-442B-A0FF-4EF6616E7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97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4">
                <a:extLst>
                  <a:ext uri="{FF2B5EF4-FFF2-40B4-BE49-F238E27FC236}">
                    <a16:creationId xmlns:a16="http://schemas.microsoft.com/office/drawing/2014/main" id="{571999F3-4232-4ED0-827F-26DE18274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62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5">
                <a:extLst>
                  <a:ext uri="{FF2B5EF4-FFF2-40B4-BE49-F238E27FC236}">
                    <a16:creationId xmlns:a16="http://schemas.microsoft.com/office/drawing/2014/main" id="{E0A871BE-61AA-44BF-A57C-5A9952528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26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6">
                <a:extLst>
                  <a:ext uri="{FF2B5EF4-FFF2-40B4-BE49-F238E27FC236}">
                    <a16:creationId xmlns:a16="http://schemas.microsoft.com/office/drawing/2014/main" id="{FA8AF036-2163-42DB-A989-613FF5570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591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7">
                <a:extLst>
                  <a:ext uri="{FF2B5EF4-FFF2-40B4-BE49-F238E27FC236}">
                    <a16:creationId xmlns:a16="http://schemas.microsoft.com/office/drawing/2014/main" id="{796131C8-2443-40E3-9E95-2D6B18BB0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555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CE08DA24-F0DE-4DD9-A149-60D293E9AF1F}"/>
              </a:ext>
            </a:extLst>
          </p:cNvPr>
          <p:cNvGrpSpPr/>
          <p:nvPr/>
        </p:nvGrpSpPr>
        <p:grpSpPr>
          <a:xfrm>
            <a:off x="9500705" y="2190277"/>
            <a:ext cx="580556" cy="453230"/>
            <a:chOff x="9337582" y="4029079"/>
            <a:chExt cx="949555" cy="741302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ED6E8D3D-26F0-4BA6-BB6A-C63C84A19467}"/>
                </a:ext>
              </a:extLst>
            </p:cNvPr>
            <p:cNvSpPr txBox="1"/>
            <p:nvPr/>
          </p:nvSpPr>
          <p:spPr>
            <a:xfrm>
              <a:off x="9337582" y="4614749"/>
              <a:ext cx="949555" cy="1556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EMR</a:t>
              </a:r>
            </a:p>
          </p:txBody>
        </p:sp>
        <p:grpSp>
          <p:nvGrpSpPr>
            <p:cNvPr id="184" name="Group 5">
              <a:extLst>
                <a:ext uri="{FF2B5EF4-FFF2-40B4-BE49-F238E27FC236}">
                  <a16:creationId xmlns:a16="http://schemas.microsoft.com/office/drawing/2014/main" id="{E3D1D2DB-FC3A-41B8-87B7-7ABD3CF67C5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558347" y="4029079"/>
              <a:ext cx="509588" cy="550863"/>
              <a:chOff x="6021" y="2538"/>
              <a:chExt cx="321" cy="347"/>
            </a:xfrm>
            <a:solidFill>
              <a:srgbClr val="0E2836"/>
            </a:solidFill>
          </p:grpSpPr>
          <p:sp>
            <p:nvSpPr>
              <p:cNvPr id="185" name="Freeform 6">
                <a:extLst>
                  <a:ext uri="{FF2B5EF4-FFF2-40B4-BE49-F238E27FC236}">
                    <a16:creationId xmlns:a16="http://schemas.microsoft.com/office/drawing/2014/main" id="{4A62A0B1-FF7E-4D05-8DA9-8CCAE1E23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" y="2571"/>
                <a:ext cx="207" cy="281"/>
              </a:xfrm>
              <a:custGeom>
                <a:avLst/>
                <a:gdLst>
                  <a:gd name="T0" fmla="*/ 220 w 416"/>
                  <a:gd name="T1" fmla="*/ 562 h 562"/>
                  <a:gd name="T2" fmla="*/ 220 w 416"/>
                  <a:gd name="T3" fmla="*/ 562 h 562"/>
                  <a:gd name="T4" fmla="*/ 416 w 416"/>
                  <a:gd name="T5" fmla="*/ 151 h 562"/>
                  <a:gd name="T6" fmla="*/ 0 w 416"/>
                  <a:gd name="T7" fmla="*/ 280 h 562"/>
                  <a:gd name="T8" fmla="*/ 416 w 416"/>
                  <a:gd name="T9" fmla="*/ 414 h 562"/>
                  <a:gd name="T10" fmla="*/ 196 w 416"/>
                  <a:gd name="T11" fmla="*/ 0 h 562"/>
                  <a:gd name="T12" fmla="*/ 0 w 416"/>
                  <a:gd name="T13" fmla="*/ 280 h 562"/>
                  <a:gd name="T14" fmla="*/ 220 w 416"/>
                  <a:gd name="T15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6" h="562">
                    <a:moveTo>
                      <a:pt x="220" y="562"/>
                    </a:moveTo>
                    <a:lnTo>
                      <a:pt x="220" y="562"/>
                    </a:lnTo>
                    <a:lnTo>
                      <a:pt x="416" y="151"/>
                    </a:lnTo>
                    <a:lnTo>
                      <a:pt x="0" y="280"/>
                    </a:lnTo>
                    <a:lnTo>
                      <a:pt x="416" y="414"/>
                    </a:lnTo>
                    <a:lnTo>
                      <a:pt x="196" y="0"/>
                    </a:lnTo>
                    <a:lnTo>
                      <a:pt x="0" y="280"/>
                    </a:lnTo>
                    <a:lnTo>
                      <a:pt x="220" y="56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7">
                <a:extLst>
                  <a:ext uri="{FF2B5EF4-FFF2-40B4-BE49-F238E27FC236}">
                    <a16:creationId xmlns:a16="http://schemas.microsoft.com/office/drawing/2014/main" id="{98F5ABCE-5CA4-4AC1-A075-F933D43B7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" y="2571"/>
                <a:ext cx="207" cy="281"/>
              </a:xfrm>
              <a:custGeom>
                <a:avLst/>
                <a:gdLst>
                  <a:gd name="T0" fmla="*/ 220 w 416"/>
                  <a:gd name="T1" fmla="*/ 562 h 562"/>
                  <a:gd name="T2" fmla="*/ 220 w 416"/>
                  <a:gd name="T3" fmla="*/ 562 h 562"/>
                  <a:gd name="T4" fmla="*/ 416 w 416"/>
                  <a:gd name="T5" fmla="*/ 151 h 562"/>
                  <a:gd name="T6" fmla="*/ 0 w 416"/>
                  <a:gd name="T7" fmla="*/ 280 h 562"/>
                  <a:gd name="T8" fmla="*/ 416 w 416"/>
                  <a:gd name="T9" fmla="*/ 414 h 562"/>
                  <a:gd name="T10" fmla="*/ 196 w 416"/>
                  <a:gd name="T11" fmla="*/ 0 h 562"/>
                  <a:gd name="T12" fmla="*/ 0 w 416"/>
                  <a:gd name="T13" fmla="*/ 280 h 562"/>
                  <a:gd name="T14" fmla="*/ 220 w 416"/>
                  <a:gd name="T15" fmla="*/ 562 h 562"/>
                  <a:gd name="T16" fmla="*/ 220 w 416"/>
                  <a:gd name="T17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562">
                    <a:moveTo>
                      <a:pt x="220" y="562"/>
                    </a:moveTo>
                    <a:lnTo>
                      <a:pt x="220" y="562"/>
                    </a:lnTo>
                    <a:lnTo>
                      <a:pt x="416" y="151"/>
                    </a:lnTo>
                    <a:lnTo>
                      <a:pt x="0" y="280"/>
                    </a:lnTo>
                    <a:lnTo>
                      <a:pt x="416" y="414"/>
                    </a:lnTo>
                    <a:lnTo>
                      <a:pt x="196" y="0"/>
                    </a:lnTo>
                    <a:lnTo>
                      <a:pt x="0" y="280"/>
                    </a:lnTo>
                    <a:lnTo>
                      <a:pt x="220" y="562"/>
                    </a:lnTo>
                    <a:lnTo>
                      <a:pt x="220" y="56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8">
                <a:extLst>
                  <a:ext uri="{FF2B5EF4-FFF2-40B4-BE49-F238E27FC236}">
                    <a16:creationId xmlns:a16="http://schemas.microsoft.com/office/drawing/2014/main" id="{FF64FB55-F3CA-4094-A907-2AD386A5C1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" y="2628"/>
                <a:ext cx="164" cy="166"/>
              </a:xfrm>
              <a:custGeom>
                <a:avLst/>
                <a:gdLst>
                  <a:gd name="T0" fmla="*/ 271 w 330"/>
                  <a:gd name="T1" fmla="*/ 272 h 331"/>
                  <a:gd name="T2" fmla="*/ 271 w 330"/>
                  <a:gd name="T3" fmla="*/ 272 h 331"/>
                  <a:gd name="T4" fmla="*/ 58 w 330"/>
                  <a:gd name="T5" fmla="*/ 272 h 331"/>
                  <a:gd name="T6" fmla="*/ 58 w 330"/>
                  <a:gd name="T7" fmla="*/ 59 h 331"/>
                  <a:gd name="T8" fmla="*/ 271 w 330"/>
                  <a:gd name="T9" fmla="*/ 59 h 331"/>
                  <a:gd name="T10" fmla="*/ 271 w 330"/>
                  <a:gd name="T11" fmla="*/ 272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0" h="331">
                    <a:moveTo>
                      <a:pt x="271" y="272"/>
                    </a:moveTo>
                    <a:lnTo>
                      <a:pt x="271" y="272"/>
                    </a:lnTo>
                    <a:cubicBezTo>
                      <a:pt x="213" y="331"/>
                      <a:pt x="117" y="331"/>
                      <a:pt x="58" y="272"/>
                    </a:cubicBezTo>
                    <a:cubicBezTo>
                      <a:pt x="0" y="213"/>
                      <a:pt x="0" y="118"/>
                      <a:pt x="58" y="59"/>
                    </a:cubicBezTo>
                    <a:cubicBezTo>
                      <a:pt x="117" y="0"/>
                      <a:pt x="213" y="0"/>
                      <a:pt x="271" y="59"/>
                    </a:cubicBezTo>
                    <a:cubicBezTo>
                      <a:pt x="330" y="118"/>
                      <a:pt x="330" y="213"/>
                      <a:pt x="271" y="272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9">
                <a:extLst>
                  <a:ext uri="{FF2B5EF4-FFF2-40B4-BE49-F238E27FC236}">
                    <a16:creationId xmlns:a16="http://schemas.microsoft.com/office/drawing/2014/main" id="{EB79221F-DD7B-4006-9565-14FC81214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" y="2628"/>
                <a:ext cx="164" cy="166"/>
              </a:xfrm>
              <a:custGeom>
                <a:avLst/>
                <a:gdLst>
                  <a:gd name="T0" fmla="*/ 271 w 330"/>
                  <a:gd name="T1" fmla="*/ 272 h 331"/>
                  <a:gd name="T2" fmla="*/ 271 w 330"/>
                  <a:gd name="T3" fmla="*/ 272 h 331"/>
                  <a:gd name="T4" fmla="*/ 58 w 330"/>
                  <a:gd name="T5" fmla="*/ 272 h 331"/>
                  <a:gd name="T6" fmla="*/ 58 w 330"/>
                  <a:gd name="T7" fmla="*/ 59 h 331"/>
                  <a:gd name="T8" fmla="*/ 271 w 330"/>
                  <a:gd name="T9" fmla="*/ 59 h 331"/>
                  <a:gd name="T10" fmla="*/ 271 w 330"/>
                  <a:gd name="T11" fmla="*/ 272 h 331"/>
                  <a:gd name="T12" fmla="*/ 271 w 330"/>
                  <a:gd name="T13" fmla="*/ 272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0" h="331">
                    <a:moveTo>
                      <a:pt x="271" y="272"/>
                    </a:moveTo>
                    <a:lnTo>
                      <a:pt x="271" y="272"/>
                    </a:lnTo>
                    <a:cubicBezTo>
                      <a:pt x="213" y="331"/>
                      <a:pt x="117" y="331"/>
                      <a:pt x="58" y="272"/>
                    </a:cubicBezTo>
                    <a:cubicBezTo>
                      <a:pt x="0" y="213"/>
                      <a:pt x="0" y="118"/>
                      <a:pt x="58" y="59"/>
                    </a:cubicBezTo>
                    <a:cubicBezTo>
                      <a:pt x="117" y="0"/>
                      <a:pt x="213" y="0"/>
                      <a:pt x="271" y="59"/>
                    </a:cubicBezTo>
                    <a:cubicBezTo>
                      <a:pt x="330" y="118"/>
                      <a:pt x="330" y="213"/>
                      <a:pt x="271" y="272"/>
                    </a:cubicBezTo>
                    <a:lnTo>
                      <a:pt x="271" y="27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10">
                <a:extLst>
                  <a:ext uri="{FF2B5EF4-FFF2-40B4-BE49-F238E27FC236}">
                    <a16:creationId xmlns:a16="http://schemas.microsoft.com/office/drawing/2014/main" id="{00420F9A-C20B-415B-B82E-78FE6D01A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2675"/>
                <a:ext cx="0" cy="73"/>
              </a:xfrm>
              <a:custGeom>
                <a:avLst/>
                <a:gdLst>
                  <a:gd name="T0" fmla="*/ 0 h 144"/>
                  <a:gd name="T1" fmla="*/ 0 h 144"/>
                  <a:gd name="T2" fmla="*/ 144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4">
                    <a:moveTo>
                      <a:pt x="0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11">
                <a:extLst>
                  <a:ext uri="{FF2B5EF4-FFF2-40B4-BE49-F238E27FC236}">
                    <a16:creationId xmlns:a16="http://schemas.microsoft.com/office/drawing/2014/main" id="{C58DCFDB-37EB-4AF5-A6DC-63DA62E96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2675"/>
                <a:ext cx="0" cy="73"/>
              </a:xfrm>
              <a:custGeom>
                <a:avLst/>
                <a:gdLst>
                  <a:gd name="T0" fmla="*/ 0 h 144"/>
                  <a:gd name="T1" fmla="*/ 0 h 144"/>
                  <a:gd name="T2" fmla="*/ 144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4">
                    <a:moveTo>
                      <a:pt x="0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12">
                <a:extLst>
                  <a:ext uri="{FF2B5EF4-FFF2-40B4-BE49-F238E27FC236}">
                    <a16:creationId xmlns:a16="http://schemas.microsoft.com/office/drawing/2014/main" id="{B398C61C-8A37-44BE-9321-3E73ABEB7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711"/>
                <a:ext cx="71" cy="0"/>
              </a:xfrm>
              <a:custGeom>
                <a:avLst/>
                <a:gdLst>
                  <a:gd name="T0" fmla="*/ 143 w 143"/>
                  <a:gd name="T1" fmla="*/ 143 w 143"/>
                  <a:gd name="T2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3">
                <a:extLst>
                  <a:ext uri="{FF2B5EF4-FFF2-40B4-BE49-F238E27FC236}">
                    <a16:creationId xmlns:a16="http://schemas.microsoft.com/office/drawing/2014/main" id="{10D5C7F3-9D9A-46AC-AD31-C4FBF1C8F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711"/>
                <a:ext cx="71" cy="0"/>
              </a:xfrm>
              <a:custGeom>
                <a:avLst/>
                <a:gdLst>
                  <a:gd name="T0" fmla="*/ 143 w 143"/>
                  <a:gd name="T1" fmla="*/ 143 w 143"/>
                  <a:gd name="T2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4">
                <a:extLst>
                  <a:ext uri="{FF2B5EF4-FFF2-40B4-BE49-F238E27FC236}">
                    <a16:creationId xmlns:a16="http://schemas.microsoft.com/office/drawing/2014/main" id="{99A5ACBA-B0BC-4485-A4A8-2F8A6C2056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608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5">
                <a:extLst>
                  <a:ext uri="{FF2B5EF4-FFF2-40B4-BE49-F238E27FC236}">
                    <a16:creationId xmlns:a16="http://schemas.microsoft.com/office/drawing/2014/main" id="{C8ABE5C7-2949-4DB3-B20B-3A039876F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608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6">
                <a:extLst>
                  <a:ext uri="{FF2B5EF4-FFF2-40B4-BE49-F238E27FC236}">
                    <a16:creationId xmlns:a16="http://schemas.microsoft.com/office/drawing/2014/main" id="{D00CD553-8738-4D23-810B-2CF46FBF6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743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7">
                <a:extLst>
                  <a:ext uri="{FF2B5EF4-FFF2-40B4-BE49-F238E27FC236}">
                    <a16:creationId xmlns:a16="http://schemas.microsoft.com/office/drawing/2014/main" id="{79DDE6FB-B052-4B39-BF48-2B0367DD5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743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8">
                <a:extLst>
                  <a:ext uri="{FF2B5EF4-FFF2-40B4-BE49-F238E27FC236}">
                    <a16:creationId xmlns:a16="http://schemas.microsoft.com/office/drawing/2014/main" id="{F12331B4-F5F2-46CE-ABFC-EA2743F58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2" y="2820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7 w 130"/>
                  <a:gd name="T7" fmla="*/ 23 h 130"/>
                  <a:gd name="T8" fmla="*/ 107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7" y="23"/>
                    </a:cubicBezTo>
                    <a:cubicBezTo>
                      <a:pt x="130" y="46"/>
                      <a:pt x="130" y="84"/>
                      <a:pt x="107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9">
                <a:extLst>
                  <a:ext uri="{FF2B5EF4-FFF2-40B4-BE49-F238E27FC236}">
                    <a16:creationId xmlns:a16="http://schemas.microsoft.com/office/drawing/2014/main" id="{ED6C5894-E233-4537-8415-81DF66FBA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2" y="2820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7 w 130"/>
                  <a:gd name="T7" fmla="*/ 23 h 130"/>
                  <a:gd name="T8" fmla="*/ 107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7" y="23"/>
                    </a:cubicBezTo>
                    <a:cubicBezTo>
                      <a:pt x="130" y="46"/>
                      <a:pt x="130" y="84"/>
                      <a:pt x="107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20">
                <a:extLst>
                  <a:ext uri="{FF2B5EF4-FFF2-40B4-BE49-F238E27FC236}">
                    <a16:creationId xmlns:a16="http://schemas.microsoft.com/office/drawing/2014/main" id="{A11A8B8F-689D-4478-80D4-65D668207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9" y="2538"/>
                <a:ext cx="65" cy="65"/>
              </a:xfrm>
              <a:custGeom>
                <a:avLst/>
                <a:gdLst>
                  <a:gd name="T0" fmla="*/ 23 w 129"/>
                  <a:gd name="T1" fmla="*/ 107 h 130"/>
                  <a:gd name="T2" fmla="*/ 23 w 129"/>
                  <a:gd name="T3" fmla="*/ 107 h 130"/>
                  <a:gd name="T4" fmla="*/ 23 w 129"/>
                  <a:gd name="T5" fmla="*/ 23 h 130"/>
                  <a:gd name="T6" fmla="*/ 106 w 129"/>
                  <a:gd name="T7" fmla="*/ 23 h 130"/>
                  <a:gd name="T8" fmla="*/ 106 w 129"/>
                  <a:gd name="T9" fmla="*/ 107 h 130"/>
                  <a:gd name="T10" fmla="*/ 23 w 129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7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29" y="47"/>
                      <a:pt x="129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21">
                <a:extLst>
                  <a:ext uri="{FF2B5EF4-FFF2-40B4-BE49-F238E27FC236}">
                    <a16:creationId xmlns:a16="http://schemas.microsoft.com/office/drawing/2014/main" id="{354A46C4-CC61-44F5-A45D-2DAA647935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9" y="2538"/>
                <a:ext cx="65" cy="65"/>
              </a:xfrm>
              <a:custGeom>
                <a:avLst/>
                <a:gdLst>
                  <a:gd name="T0" fmla="*/ 23 w 129"/>
                  <a:gd name="T1" fmla="*/ 107 h 130"/>
                  <a:gd name="T2" fmla="*/ 23 w 129"/>
                  <a:gd name="T3" fmla="*/ 107 h 130"/>
                  <a:gd name="T4" fmla="*/ 23 w 129"/>
                  <a:gd name="T5" fmla="*/ 23 h 130"/>
                  <a:gd name="T6" fmla="*/ 106 w 129"/>
                  <a:gd name="T7" fmla="*/ 23 h 130"/>
                  <a:gd name="T8" fmla="*/ 106 w 129"/>
                  <a:gd name="T9" fmla="*/ 107 h 130"/>
                  <a:gd name="T10" fmla="*/ 23 w 129"/>
                  <a:gd name="T11" fmla="*/ 107 h 130"/>
                  <a:gd name="T12" fmla="*/ 23 w 129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7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29" y="47"/>
                      <a:pt x="129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01" name="Rectangle 200">
            <a:extLst>
              <a:ext uri="{FF2B5EF4-FFF2-40B4-BE49-F238E27FC236}">
                <a16:creationId xmlns:a16="http://schemas.microsoft.com/office/drawing/2014/main" id="{4FFA3A21-D625-40B4-A475-736AA03014A7}"/>
              </a:ext>
            </a:extLst>
          </p:cNvPr>
          <p:cNvSpPr/>
          <p:nvPr/>
        </p:nvSpPr>
        <p:spPr>
          <a:xfrm>
            <a:off x="10004232" y="1209565"/>
            <a:ext cx="5180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2010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BD96744-F645-426D-B93F-3E313CDCB207}"/>
              </a:ext>
            </a:extLst>
          </p:cNvPr>
          <p:cNvGrpSpPr/>
          <p:nvPr/>
        </p:nvGrpSpPr>
        <p:grpSpPr>
          <a:xfrm>
            <a:off x="10355401" y="1562069"/>
            <a:ext cx="447248" cy="457523"/>
            <a:chOff x="9285244" y="2824163"/>
            <a:chExt cx="731520" cy="748325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8D12A6B-ADF5-44B4-B2CB-7578CA9FE321}"/>
                </a:ext>
              </a:extLst>
            </p:cNvPr>
            <p:cNvSpPr txBox="1"/>
            <p:nvPr/>
          </p:nvSpPr>
          <p:spPr>
            <a:xfrm>
              <a:off x="9285244" y="3416856"/>
              <a:ext cx="731520" cy="1556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S3</a:t>
              </a:r>
            </a:p>
          </p:txBody>
        </p:sp>
        <p:grpSp>
          <p:nvGrpSpPr>
            <p:cNvPr id="204" name="Group 24">
              <a:extLst>
                <a:ext uri="{FF2B5EF4-FFF2-40B4-BE49-F238E27FC236}">
                  <a16:creationId xmlns:a16="http://schemas.microsoft.com/office/drawing/2014/main" id="{028C4C0D-5D06-4BDB-8D07-C1B24FED08B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398009" y="2824163"/>
              <a:ext cx="531813" cy="538162"/>
              <a:chOff x="5920" y="1779"/>
              <a:chExt cx="335" cy="339"/>
            </a:xfrm>
          </p:grpSpPr>
          <p:sp>
            <p:nvSpPr>
              <p:cNvPr id="205" name="Freeform 25">
                <a:extLst>
                  <a:ext uri="{FF2B5EF4-FFF2-40B4-BE49-F238E27FC236}">
                    <a16:creationId xmlns:a16="http://schemas.microsoft.com/office/drawing/2014/main" id="{A8A4F3C8-A258-4440-94FF-CF37D9AE9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" y="1831"/>
                <a:ext cx="306" cy="287"/>
              </a:xfrm>
              <a:custGeom>
                <a:avLst/>
                <a:gdLst>
                  <a:gd name="T0" fmla="*/ 573 w 573"/>
                  <a:gd name="T1" fmla="*/ 0 h 542"/>
                  <a:gd name="T2" fmla="*/ 573 w 573"/>
                  <a:gd name="T3" fmla="*/ 0 h 542"/>
                  <a:gd name="T4" fmla="*/ 509 w 573"/>
                  <a:gd name="T5" fmla="*/ 479 h 542"/>
                  <a:gd name="T6" fmla="*/ 468 w 573"/>
                  <a:gd name="T7" fmla="*/ 515 h 542"/>
                  <a:gd name="T8" fmla="*/ 425 w 573"/>
                  <a:gd name="T9" fmla="*/ 528 h 542"/>
                  <a:gd name="T10" fmla="*/ 286 w 573"/>
                  <a:gd name="T11" fmla="*/ 542 h 542"/>
                  <a:gd name="T12" fmla="*/ 64 w 573"/>
                  <a:gd name="T13" fmla="*/ 479 h 542"/>
                  <a:gd name="T14" fmla="*/ 0 w 573"/>
                  <a:gd name="T15" fmla="*/ 0 h 542"/>
                  <a:gd name="T16" fmla="*/ 286 w 573"/>
                  <a:gd name="T17" fmla="*/ 77 h 542"/>
                  <a:gd name="T18" fmla="*/ 573 w 573"/>
                  <a:gd name="T19" fmla="*/ 0 h 542"/>
                  <a:gd name="T20" fmla="*/ 573 w 573"/>
                  <a:gd name="T21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3" h="542">
                    <a:moveTo>
                      <a:pt x="573" y="0"/>
                    </a:moveTo>
                    <a:lnTo>
                      <a:pt x="573" y="0"/>
                    </a:lnTo>
                    <a:lnTo>
                      <a:pt x="509" y="479"/>
                    </a:lnTo>
                    <a:cubicBezTo>
                      <a:pt x="509" y="493"/>
                      <a:pt x="493" y="505"/>
                      <a:pt x="468" y="515"/>
                    </a:cubicBezTo>
                    <a:cubicBezTo>
                      <a:pt x="456" y="520"/>
                      <a:pt x="441" y="524"/>
                      <a:pt x="425" y="528"/>
                    </a:cubicBezTo>
                    <a:cubicBezTo>
                      <a:pt x="386" y="537"/>
                      <a:pt x="337" y="542"/>
                      <a:pt x="286" y="542"/>
                    </a:cubicBezTo>
                    <a:cubicBezTo>
                      <a:pt x="171" y="542"/>
                      <a:pt x="64" y="514"/>
                      <a:pt x="64" y="479"/>
                    </a:cubicBezTo>
                    <a:lnTo>
                      <a:pt x="0" y="0"/>
                    </a:lnTo>
                    <a:cubicBezTo>
                      <a:pt x="11" y="43"/>
                      <a:pt x="141" y="77"/>
                      <a:pt x="286" y="77"/>
                    </a:cubicBezTo>
                    <a:cubicBezTo>
                      <a:pt x="432" y="77"/>
                      <a:pt x="562" y="43"/>
                      <a:pt x="573" y="0"/>
                    </a:cubicBezTo>
                    <a:lnTo>
                      <a:pt x="573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26">
                <a:extLst>
                  <a:ext uri="{FF2B5EF4-FFF2-40B4-BE49-F238E27FC236}">
                    <a16:creationId xmlns:a16="http://schemas.microsoft.com/office/drawing/2014/main" id="{90252171-257B-44C5-BB37-E8A003E0A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" y="1779"/>
                <a:ext cx="306" cy="93"/>
              </a:xfrm>
              <a:custGeom>
                <a:avLst/>
                <a:gdLst>
                  <a:gd name="T0" fmla="*/ 575 w 575"/>
                  <a:gd name="T1" fmla="*/ 93 h 175"/>
                  <a:gd name="T2" fmla="*/ 575 w 575"/>
                  <a:gd name="T3" fmla="*/ 93 h 175"/>
                  <a:gd name="T4" fmla="*/ 574 w 575"/>
                  <a:gd name="T5" fmla="*/ 98 h 175"/>
                  <a:gd name="T6" fmla="*/ 287 w 575"/>
                  <a:gd name="T7" fmla="*/ 175 h 175"/>
                  <a:gd name="T8" fmla="*/ 1 w 575"/>
                  <a:gd name="T9" fmla="*/ 98 h 175"/>
                  <a:gd name="T10" fmla="*/ 0 w 575"/>
                  <a:gd name="T11" fmla="*/ 93 h 175"/>
                  <a:gd name="T12" fmla="*/ 287 w 575"/>
                  <a:gd name="T13" fmla="*/ 0 h 175"/>
                  <a:gd name="T14" fmla="*/ 575 w 575"/>
                  <a:gd name="T15" fmla="*/ 93 h 175"/>
                  <a:gd name="T16" fmla="*/ 575 w 575"/>
                  <a:gd name="T17" fmla="*/ 9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175">
                    <a:moveTo>
                      <a:pt x="575" y="93"/>
                    </a:moveTo>
                    <a:lnTo>
                      <a:pt x="575" y="93"/>
                    </a:lnTo>
                    <a:lnTo>
                      <a:pt x="574" y="98"/>
                    </a:lnTo>
                    <a:cubicBezTo>
                      <a:pt x="563" y="141"/>
                      <a:pt x="433" y="175"/>
                      <a:pt x="287" y="175"/>
                    </a:cubicBezTo>
                    <a:cubicBezTo>
                      <a:pt x="142" y="175"/>
                      <a:pt x="12" y="141"/>
                      <a:pt x="1" y="98"/>
                    </a:cubicBezTo>
                    <a:lnTo>
                      <a:pt x="0" y="93"/>
                    </a:lnTo>
                    <a:cubicBezTo>
                      <a:pt x="0" y="47"/>
                      <a:pt x="136" y="0"/>
                      <a:pt x="287" y="0"/>
                    </a:cubicBezTo>
                    <a:cubicBezTo>
                      <a:pt x="439" y="0"/>
                      <a:pt x="575" y="47"/>
                      <a:pt x="575" y="93"/>
                    </a:cubicBezTo>
                    <a:lnTo>
                      <a:pt x="575" y="93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27">
                <a:extLst>
                  <a:ext uri="{FF2B5EF4-FFF2-40B4-BE49-F238E27FC236}">
                    <a16:creationId xmlns:a16="http://schemas.microsoft.com/office/drawing/2014/main" id="{E43D8811-AC29-4AE3-B8A0-364454892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3" y="1917"/>
                <a:ext cx="182" cy="76"/>
              </a:xfrm>
              <a:custGeom>
                <a:avLst/>
                <a:gdLst>
                  <a:gd name="T0" fmla="*/ 0 w 341"/>
                  <a:gd name="T1" fmla="*/ 0 h 143"/>
                  <a:gd name="T2" fmla="*/ 0 w 341"/>
                  <a:gd name="T3" fmla="*/ 0 h 143"/>
                  <a:gd name="T4" fmla="*/ 323 w 341"/>
                  <a:gd name="T5" fmla="*/ 106 h 143"/>
                  <a:gd name="T6" fmla="*/ 260 w 341"/>
                  <a:gd name="T7" fmla="*/ 4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" h="143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292" y="143"/>
                      <a:pt x="323" y="106"/>
                    </a:cubicBezTo>
                    <a:cubicBezTo>
                      <a:pt x="341" y="85"/>
                      <a:pt x="272" y="48"/>
                      <a:pt x="260" y="42"/>
                    </a:cubicBezTo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28">
                <a:extLst>
                  <a:ext uri="{FF2B5EF4-FFF2-40B4-BE49-F238E27FC236}">
                    <a16:creationId xmlns:a16="http://schemas.microsoft.com/office/drawing/2014/main" id="{DFDFE844-C893-4FB3-B2A6-DA4105429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4" y="1908"/>
                <a:ext cx="18" cy="18"/>
              </a:xfrm>
              <a:custGeom>
                <a:avLst/>
                <a:gdLst>
                  <a:gd name="T0" fmla="*/ 33 w 33"/>
                  <a:gd name="T1" fmla="*/ 17 h 33"/>
                  <a:gd name="T2" fmla="*/ 33 w 33"/>
                  <a:gd name="T3" fmla="*/ 17 h 33"/>
                  <a:gd name="T4" fmla="*/ 16 w 33"/>
                  <a:gd name="T5" fmla="*/ 33 h 33"/>
                  <a:gd name="T6" fmla="*/ 0 w 33"/>
                  <a:gd name="T7" fmla="*/ 17 h 33"/>
                  <a:gd name="T8" fmla="*/ 16 w 33"/>
                  <a:gd name="T9" fmla="*/ 0 h 33"/>
                  <a:gd name="T10" fmla="*/ 33 w 33"/>
                  <a:gd name="T11" fmla="*/ 17 h 33"/>
                  <a:gd name="T12" fmla="*/ 33 w 33"/>
                  <a:gd name="T1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3">
                    <a:moveTo>
                      <a:pt x="33" y="17"/>
                    </a:moveTo>
                    <a:lnTo>
                      <a:pt x="33" y="17"/>
                    </a:lnTo>
                    <a:cubicBezTo>
                      <a:pt x="33" y="26"/>
                      <a:pt x="26" y="33"/>
                      <a:pt x="16" y="33"/>
                    </a:cubicBezTo>
                    <a:cubicBezTo>
                      <a:pt x="7" y="33"/>
                      <a:pt x="0" y="26"/>
                      <a:pt x="0" y="17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6" y="0"/>
                      <a:pt x="33" y="7"/>
                      <a:pt x="33" y="17"/>
                    </a:cubicBezTo>
                    <a:lnTo>
                      <a:pt x="33" y="17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209" name="Picture 30" descr="Image result for hadoop logo white">
            <a:extLst>
              <a:ext uri="{FF2B5EF4-FFF2-40B4-BE49-F238E27FC236}">
                <a16:creationId xmlns:a16="http://schemas.microsoft.com/office/drawing/2014/main" id="{2580BF48-467E-4ECC-869B-3A516DA5B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047" y="2443681"/>
            <a:ext cx="883168" cy="27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" name="TextBox 209">
            <a:extLst>
              <a:ext uri="{FF2B5EF4-FFF2-40B4-BE49-F238E27FC236}">
                <a16:creationId xmlns:a16="http://schemas.microsoft.com/office/drawing/2014/main" id="{AC2929FF-3ED3-4019-A899-D77A2DECD826}"/>
              </a:ext>
            </a:extLst>
          </p:cNvPr>
          <p:cNvSpPr txBox="1"/>
          <p:nvPr/>
        </p:nvSpPr>
        <p:spPr>
          <a:xfrm>
            <a:off x="9446763" y="2976713"/>
            <a:ext cx="19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2010 cloud for startups and unicorns only</a:t>
            </a:r>
          </a:p>
        </p:txBody>
      </p:sp>
    </p:spTree>
    <p:extLst>
      <p:ext uri="{BB962C8B-B14F-4D97-AF65-F5344CB8AC3E}">
        <p14:creationId xmlns:p14="http://schemas.microsoft.com/office/powerpoint/2010/main" val="4201204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36700" y="1946275"/>
            <a:ext cx="6070600" cy="1250950"/>
          </a:xfrm>
        </p:spPr>
        <p:txBody>
          <a:bodyPr/>
          <a:lstStyle/>
          <a:p>
            <a:pPr algn="ctr"/>
            <a:r>
              <a:rPr lang="en-US" b="1" dirty="0"/>
              <a:t>Evolution of the </a:t>
            </a:r>
            <a:br>
              <a:rPr lang="en-US" b="1" dirty="0"/>
            </a:br>
            <a:r>
              <a:rPr lang="en-US" b="1" dirty="0"/>
              <a:t>open source market</a:t>
            </a:r>
          </a:p>
        </p:txBody>
      </p:sp>
    </p:spTree>
    <p:extLst>
      <p:ext uri="{BB962C8B-B14F-4D97-AF65-F5344CB8AC3E}">
        <p14:creationId xmlns:p14="http://schemas.microsoft.com/office/powerpoint/2010/main" val="3550776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82E63567-99C9-4C7A-B398-27E9EAEF6286}"/>
              </a:ext>
            </a:extLst>
          </p:cNvPr>
          <p:cNvGrpSpPr/>
          <p:nvPr/>
        </p:nvGrpSpPr>
        <p:grpSpPr>
          <a:xfrm>
            <a:off x="6392018" y="1130018"/>
            <a:ext cx="2385949" cy="1781884"/>
            <a:chOff x="6392018" y="782157"/>
            <a:chExt cx="2385949" cy="1781884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B72B290-D367-4104-9893-8B915EA71029}"/>
                </a:ext>
              </a:extLst>
            </p:cNvPr>
            <p:cNvSpPr/>
            <p:nvPr/>
          </p:nvSpPr>
          <p:spPr>
            <a:xfrm>
              <a:off x="6545435" y="1161700"/>
              <a:ext cx="2069529" cy="1249791"/>
            </a:xfrm>
            <a:custGeom>
              <a:avLst/>
              <a:gdLst>
                <a:gd name="connsiteX0" fmla="*/ 771878 w 2069529"/>
                <a:gd name="connsiteY0" fmla="*/ 0 h 1249791"/>
                <a:gd name="connsiteX1" fmla="*/ 1134644 w 2069529"/>
                <a:gd name="connsiteY1" fmla="*/ 110809 h 1249791"/>
                <a:gd name="connsiteX2" fmla="*/ 1205806 w 2069529"/>
                <a:gd name="connsiteY2" fmla="*/ 166723 h 1249791"/>
                <a:gd name="connsiteX3" fmla="*/ 1265642 w 2069529"/>
                <a:gd name="connsiteY3" fmla="*/ 148149 h 1249791"/>
                <a:gd name="connsiteX4" fmla="*/ 1352984 w 2069529"/>
                <a:gd name="connsiteY4" fmla="*/ 139344 h 1249791"/>
                <a:gd name="connsiteX5" fmla="*/ 1777562 w 2069529"/>
                <a:gd name="connsiteY5" fmla="*/ 485385 h 1249791"/>
                <a:gd name="connsiteX6" fmla="*/ 1780421 w 2069529"/>
                <a:gd name="connsiteY6" fmla="*/ 513737 h 1249791"/>
                <a:gd name="connsiteX7" fmla="*/ 1841598 w 2069529"/>
                <a:gd name="connsiteY7" fmla="*/ 532727 h 1249791"/>
                <a:gd name="connsiteX8" fmla="*/ 2069529 w 2069529"/>
                <a:gd name="connsiteY8" fmla="*/ 876595 h 1249791"/>
                <a:gd name="connsiteX9" fmla="*/ 1696333 w 2069529"/>
                <a:gd name="connsiteY9" fmla="*/ 1249791 h 1249791"/>
                <a:gd name="connsiteX10" fmla="*/ 373196 w 2069529"/>
                <a:gd name="connsiteY10" fmla="*/ 1249791 h 1249791"/>
                <a:gd name="connsiteX11" fmla="*/ 0 w 2069529"/>
                <a:gd name="connsiteY11" fmla="*/ 876595 h 1249791"/>
                <a:gd name="connsiteX12" fmla="*/ 109306 w 2069529"/>
                <a:gd name="connsiteY12" fmla="*/ 612706 h 1249791"/>
                <a:gd name="connsiteX13" fmla="*/ 128272 w 2069529"/>
                <a:gd name="connsiteY13" fmla="*/ 597059 h 1249791"/>
                <a:gd name="connsiteX14" fmla="*/ 136235 w 2069529"/>
                <a:gd name="connsiteY14" fmla="*/ 518064 h 1249791"/>
                <a:gd name="connsiteX15" fmla="*/ 771878 w 2069529"/>
                <a:gd name="connsiteY15" fmla="*/ 0 h 124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69529" h="1249791">
                  <a:moveTo>
                    <a:pt x="771878" y="0"/>
                  </a:moveTo>
                  <a:cubicBezTo>
                    <a:pt x="906255" y="0"/>
                    <a:pt x="1031091" y="40850"/>
                    <a:pt x="1134644" y="110809"/>
                  </a:cubicBezTo>
                  <a:lnTo>
                    <a:pt x="1205806" y="166723"/>
                  </a:lnTo>
                  <a:lnTo>
                    <a:pt x="1265642" y="148149"/>
                  </a:lnTo>
                  <a:cubicBezTo>
                    <a:pt x="1293855" y="142376"/>
                    <a:pt x="1323065" y="139344"/>
                    <a:pt x="1352984" y="139344"/>
                  </a:cubicBezTo>
                  <a:cubicBezTo>
                    <a:pt x="1562416" y="139344"/>
                    <a:pt x="1737151" y="287900"/>
                    <a:pt x="1777562" y="485385"/>
                  </a:cubicBezTo>
                  <a:lnTo>
                    <a:pt x="1780421" y="513737"/>
                  </a:lnTo>
                  <a:lnTo>
                    <a:pt x="1841598" y="532727"/>
                  </a:lnTo>
                  <a:cubicBezTo>
                    <a:pt x="1975543" y="589382"/>
                    <a:pt x="2069529" y="722013"/>
                    <a:pt x="2069529" y="876595"/>
                  </a:cubicBezTo>
                  <a:cubicBezTo>
                    <a:pt x="2069529" y="1082706"/>
                    <a:pt x="1902443" y="1249791"/>
                    <a:pt x="1696333" y="1249791"/>
                  </a:cubicBezTo>
                  <a:lnTo>
                    <a:pt x="373196" y="1249791"/>
                  </a:lnTo>
                  <a:cubicBezTo>
                    <a:pt x="167085" y="1249791"/>
                    <a:pt x="0" y="1082706"/>
                    <a:pt x="0" y="876595"/>
                  </a:cubicBezTo>
                  <a:cubicBezTo>
                    <a:pt x="0" y="773540"/>
                    <a:pt x="41771" y="680242"/>
                    <a:pt x="109306" y="612706"/>
                  </a:cubicBezTo>
                  <a:lnTo>
                    <a:pt x="128272" y="597059"/>
                  </a:lnTo>
                  <a:lnTo>
                    <a:pt x="136235" y="518064"/>
                  </a:lnTo>
                  <a:cubicBezTo>
                    <a:pt x="196736" y="222405"/>
                    <a:pt x="458334" y="0"/>
                    <a:pt x="771878" y="0"/>
                  </a:cubicBezTo>
                  <a:close/>
                </a:path>
              </a:pathLst>
            </a:cu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8E67698-796E-4AD7-B0A0-B655D39DFA1B}"/>
                </a:ext>
              </a:extLst>
            </p:cNvPr>
            <p:cNvSpPr/>
            <p:nvPr/>
          </p:nvSpPr>
          <p:spPr>
            <a:xfrm>
              <a:off x="6392018" y="782157"/>
              <a:ext cx="2385949" cy="1781884"/>
            </a:xfrm>
            <a:custGeom>
              <a:avLst/>
              <a:gdLst>
                <a:gd name="connsiteX0" fmla="*/ 1033498 w 2385949"/>
                <a:gd name="connsiteY0" fmla="*/ 0 h 1781884"/>
                <a:gd name="connsiteX1" fmla="*/ 1472483 w 2385949"/>
                <a:gd name="connsiteY1" fmla="*/ 233407 h 1781884"/>
                <a:gd name="connsiteX2" fmla="*/ 1485121 w 2385949"/>
                <a:gd name="connsiteY2" fmla="*/ 256691 h 1781884"/>
                <a:gd name="connsiteX3" fmla="*/ 1552647 w 2385949"/>
                <a:gd name="connsiteY3" fmla="*/ 260100 h 1781884"/>
                <a:gd name="connsiteX4" fmla="*/ 2182903 w 2385949"/>
                <a:gd name="connsiteY4" fmla="*/ 837115 h 1781884"/>
                <a:gd name="connsiteX5" fmla="*/ 2186233 w 2385949"/>
                <a:gd name="connsiteY5" fmla="*/ 872343 h 1781884"/>
                <a:gd name="connsiteX6" fmla="*/ 2187959 w 2385949"/>
                <a:gd name="connsiteY6" fmla="*/ 878155 h 1781884"/>
                <a:gd name="connsiteX7" fmla="*/ 2188001 w 2385949"/>
                <a:gd name="connsiteY7" fmla="*/ 878572 h 1781884"/>
                <a:gd name="connsiteX8" fmla="*/ 2238050 w 2385949"/>
                <a:gd name="connsiteY8" fmla="*/ 919866 h 1781884"/>
                <a:gd name="connsiteX9" fmla="*/ 2385949 w 2385949"/>
                <a:gd name="connsiteY9" fmla="*/ 1276926 h 1781884"/>
                <a:gd name="connsiteX10" fmla="*/ 1880991 w 2385949"/>
                <a:gd name="connsiteY10" fmla="*/ 1781884 h 1781884"/>
                <a:gd name="connsiteX11" fmla="*/ 504958 w 2385949"/>
                <a:gd name="connsiteY11" fmla="*/ 1781884 h 1781884"/>
                <a:gd name="connsiteX12" fmla="*/ 0 w 2385949"/>
                <a:gd name="connsiteY12" fmla="*/ 1276926 h 1781884"/>
                <a:gd name="connsiteX13" fmla="*/ 147899 w 2385949"/>
                <a:gd name="connsiteY13" fmla="*/ 919866 h 1781884"/>
                <a:gd name="connsiteX14" fmla="*/ 148441 w 2385949"/>
                <a:gd name="connsiteY14" fmla="*/ 919420 h 1781884"/>
                <a:gd name="connsiteX15" fmla="*/ 156680 w 2385949"/>
                <a:gd name="connsiteY15" fmla="*/ 837691 h 1781884"/>
                <a:gd name="connsiteX16" fmla="*/ 531490 w 2385949"/>
                <a:gd name="connsiteY16" fmla="*/ 319739 h 1781884"/>
                <a:gd name="connsiteX17" fmla="*/ 553134 w 2385949"/>
                <a:gd name="connsiteY17" fmla="*/ 309641 h 1781884"/>
                <a:gd name="connsiteX18" fmla="*/ 594513 w 2385949"/>
                <a:gd name="connsiteY18" fmla="*/ 233407 h 1781884"/>
                <a:gd name="connsiteX19" fmla="*/ 1033498 w 2385949"/>
                <a:gd name="connsiteY19" fmla="*/ 0 h 178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85949" h="1781884">
                  <a:moveTo>
                    <a:pt x="1033498" y="0"/>
                  </a:moveTo>
                  <a:cubicBezTo>
                    <a:pt x="1216235" y="0"/>
                    <a:pt x="1377347" y="92586"/>
                    <a:pt x="1472483" y="233407"/>
                  </a:cubicBezTo>
                  <a:lnTo>
                    <a:pt x="1485121" y="256691"/>
                  </a:lnTo>
                  <a:lnTo>
                    <a:pt x="1552647" y="260100"/>
                  </a:lnTo>
                  <a:cubicBezTo>
                    <a:pt x="1868701" y="292197"/>
                    <a:pt x="2124013" y="529763"/>
                    <a:pt x="2182903" y="837115"/>
                  </a:cubicBezTo>
                  <a:lnTo>
                    <a:pt x="2186233" y="872343"/>
                  </a:lnTo>
                  <a:lnTo>
                    <a:pt x="2187959" y="878155"/>
                  </a:lnTo>
                  <a:lnTo>
                    <a:pt x="2188001" y="878572"/>
                  </a:lnTo>
                  <a:lnTo>
                    <a:pt x="2238050" y="919866"/>
                  </a:lnTo>
                  <a:cubicBezTo>
                    <a:pt x="2329430" y="1011246"/>
                    <a:pt x="2385949" y="1137486"/>
                    <a:pt x="2385949" y="1276926"/>
                  </a:cubicBezTo>
                  <a:cubicBezTo>
                    <a:pt x="2385949" y="1555806"/>
                    <a:pt x="2159871" y="1781884"/>
                    <a:pt x="1880991" y="1781884"/>
                  </a:cubicBezTo>
                  <a:lnTo>
                    <a:pt x="504958" y="1781884"/>
                  </a:lnTo>
                  <a:cubicBezTo>
                    <a:pt x="226078" y="1781884"/>
                    <a:pt x="0" y="1555806"/>
                    <a:pt x="0" y="1276926"/>
                  </a:cubicBezTo>
                  <a:cubicBezTo>
                    <a:pt x="0" y="1137486"/>
                    <a:pt x="56519" y="1011246"/>
                    <a:pt x="147899" y="919866"/>
                  </a:cubicBezTo>
                  <a:lnTo>
                    <a:pt x="148441" y="919420"/>
                  </a:lnTo>
                  <a:lnTo>
                    <a:pt x="156680" y="837691"/>
                  </a:lnTo>
                  <a:cubicBezTo>
                    <a:pt x="202005" y="616191"/>
                    <a:pt x="341492" y="428991"/>
                    <a:pt x="531490" y="319739"/>
                  </a:cubicBezTo>
                  <a:lnTo>
                    <a:pt x="553134" y="309641"/>
                  </a:lnTo>
                  <a:lnTo>
                    <a:pt x="594513" y="233407"/>
                  </a:lnTo>
                  <a:cubicBezTo>
                    <a:pt x="689650" y="92586"/>
                    <a:pt x="850762" y="0"/>
                    <a:pt x="1033498" y="0"/>
                  </a:cubicBez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A3B2EF5-83DD-4B78-920F-8448B6B9C410}"/>
              </a:ext>
            </a:extLst>
          </p:cNvPr>
          <p:cNvGrpSpPr/>
          <p:nvPr/>
        </p:nvGrpSpPr>
        <p:grpSpPr>
          <a:xfrm>
            <a:off x="332633" y="473048"/>
            <a:ext cx="4264767" cy="3702220"/>
            <a:chOff x="332633" y="473048"/>
            <a:chExt cx="4658467" cy="3702220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787ACFF-9013-4E3B-930A-5897F9AD4D4F}"/>
                </a:ext>
              </a:extLst>
            </p:cNvPr>
            <p:cNvGrpSpPr/>
            <p:nvPr/>
          </p:nvGrpSpPr>
          <p:grpSpPr>
            <a:xfrm>
              <a:off x="877897" y="1077316"/>
              <a:ext cx="3567940" cy="2713666"/>
              <a:chOff x="877897" y="1077316"/>
              <a:chExt cx="3567940" cy="2713666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0400AA8-B6AB-42E7-A892-5702CA2BA1D3}"/>
                  </a:ext>
                </a:extLst>
              </p:cNvPr>
              <p:cNvSpPr/>
              <p:nvPr/>
            </p:nvSpPr>
            <p:spPr>
              <a:xfrm>
                <a:off x="877897" y="1895278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EAE83F2-1077-43AC-B13D-462BE1FC869D}"/>
                  </a:ext>
                </a:extLst>
              </p:cNvPr>
              <p:cNvSpPr/>
              <p:nvPr/>
            </p:nvSpPr>
            <p:spPr>
              <a:xfrm>
                <a:off x="877897" y="2304259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FE344492-EA58-4290-92BE-2F1D5CF38918}"/>
                  </a:ext>
                </a:extLst>
              </p:cNvPr>
              <p:cNvSpPr/>
              <p:nvPr/>
            </p:nvSpPr>
            <p:spPr>
              <a:xfrm>
                <a:off x="877897" y="271324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79BC627-DA4C-4156-A5F6-0ED064F73ACE}"/>
                  </a:ext>
                </a:extLst>
              </p:cNvPr>
              <p:cNvSpPr/>
              <p:nvPr/>
            </p:nvSpPr>
            <p:spPr>
              <a:xfrm>
                <a:off x="877897" y="3122221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7ED96E5-D096-4AE2-8EE8-D5948908F57E}"/>
                  </a:ext>
                </a:extLst>
              </p:cNvPr>
              <p:cNvSpPr/>
              <p:nvPr/>
            </p:nvSpPr>
            <p:spPr>
              <a:xfrm>
                <a:off x="877897" y="353120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441490B1-9FA6-4CDD-800F-15B2EA3CFD07}"/>
                  </a:ext>
                </a:extLst>
              </p:cNvPr>
              <p:cNvSpPr/>
              <p:nvPr/>
            </p:nvSpPr>
            <p:spPr>
              <a:xfrm>
                <a:off x="877897" y="1486297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65D5677-3336-4402-B3CC-38E6B920E1D0}"/>
                  </a:ext>
                </a:extLst>
              </p:cNvPr>
              <p:cNvSpPr/>
              <p:nvPr/>
            </p:nvSpPr>
            <p:spPr>
              <a:xfrm>
                <a:off x="877897" y="1077316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6BECA51-6F72-4074-B20B-9CD78A8094C5}"/>
                </a:ext>
              </a:extLst>
            </p:cNvPr>
            <p:cNvSpPr/>
            <p:nvPr/>
          </p:nvSpPr>
          <p:spPr>
            <a:xfrm>
              <a:off x="332633" y="473048"/>
              <a:ext cx="4658467" cy="3702220"/>
            </a:xfrm>
            <a:custGeom>
              <a:avLst/>
              <a:gdLst>
                <a:gd name="connsiteX0" fmla="*/ 269158 w 4828451"/>
                <a:gd name="connsiteY0" fmla="*/ 0 h 3702220"/>
                <a:gd name="connsiteX1" fmla="*/ 4559296 w 4828451"/>
                <a:gd name="connsiteY1" fmla="*/ 0 h 3702220"/>
                <a:gd name="connsiteX2" fmla="*/ 4559296 w 4828451"/>
                <a:gd name="connsiteY2" fmla="*/ 2069658 h 3702220"/>
                <a:gd name="connsiteX3" fmla="*/ 4559296 w 4828451"/>
                <a:gd name="connsiteY3" fmla="*/ 2069658 h 3702220"/>
                <a:gd name="connsiteX4" fmla="*/ 4559296 w 4828451"/>
                <a:gd name="connsiteY4" fmla="*/ 3311430 h 3702220"/>
                <a:gd name="connsiteX5" fmla="*/ 4828451 w 4828451"/>
                <a:gd name="connsiteY5" fmla="*/ 3311430 h 3702220"/>
                <a:gd name="connsiteX6" fmla="*/ 4828451 w 4828451"/>
                <a:gd name="connsiteY6" fmla="*/ 3702220 h 3702220"/>
                <a:gd name="connsiteX7" fmla="*/ 0 w 4828451"/>
                <a:gd name="connsiteY7" fmla="*/ 3702220 h 3702220"/>
                <a:gd name="connsiteX8" fmla="*/ 0 w 4828451"/>
                <a:gd name="connsiteY8" fmla="*/ 3311430 h 3702220"/>
                <a:gd name="connsiteX9" fmla="*/ 269158 w 4828451"/>
                <a:gd name="connsiteY9" fmla="*/ 3311430 h 3702220"/>
                <a:gd name="connsiteX10" fmla="*/ 269158 w 4828451"/>
                <a:gd name="connsiteY10" fmla="*/ 576848 h 3702220"/>
                <a:gd name="connsiteX11" fmla="*/ 269158 w 4828451"/>
                <a:gd name="connsiteY11" fmla="*/ 576848 h 370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8451" h="3702220">
                  <a:moveTo>
                    <a:pt x="269158" y="0"/>
                  </a:moveTo>
                  <a:lnTo>
                    <a:pt x="4559296" y="0"/>
                  </a:lnTo>
                  <a:lnTo>
                    <a:pt x="4559296" y="2069658"/>
                  </a:lnTo>
                  <a:lnTo>
                    <a:pt x="4559296" y="2069658"/>
                  </a:lnTo>
                  <a:lnTo>
                    <a:pt x="4559296" y="3311430"/>
                  </a:lnTo>
                  <a:lnTo>
                    <a:pt x="4828451" y="3311430"/>
                  </a:lnTo>
                  <a:lnTo>
                    <a:pt x="4828451" y="3702220"/>
                  </a:lnTo>
                  <a:lnTo>
                    <a:pt x="0" y="3702220"/>
                  </a:lnTo>
                  <a:lnTo>
                    <a:pt x="0" y="3311430"/>
                  </a:lnTo>
                  <a:lnTo>
                    <a:pt x="269158" y="3311430"/>
                  </a:lnTo>
                  <a:lnTo>
                    <a:pt x="269158" y="576848"/>
                  </a:lnTo>
                  <a:lnTo>
                    <a:pt x="269158" y="576848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9CF34D52-5A98-423A-AE36-D911D25D9FAE}"/>
              </a:ext>
            </a:extLst>
          </p:cNvPr>
          <p:cNvSpPr/>
          <p:nvPr/>
        </p:nvSpPr>
        <p:spPr>
          <a:xfrm>
            <a:off x="7238582" y="753669"/>
            <a:ext cx="69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333E0AB-55BF-4144-8FCD-1C3DF18AAD7E}"/>
              </a:ext>
            </a:extLst>
          </p:cNvPr>
          <p:cNvSpPr txBox="1"/>
          <p:nvPr/>
        </p:nvSpPr>
        <p:spPr>
          <a:xfrm>
            <a:off x="332633" y="4236466"/>
            <a:ext cx="4277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2010 Open source in the datacenter catching on strongly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8C947A8D-CC16-4BA7-B044-AD2B79182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0791" y="1286183"/>
            <a:ext cx="462410" cy="21063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BC8EF298-7CAE-4CCD-9060-0926D30B26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0" y="2111361"/>
            <a:ext cx="917112" cy="129592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5BC95BD1-1244-4FEF-8460-98FAE1AE0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124" y="2946125"/>
            <a:ext cx="847744" cy="129592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B2FDDE7E-F515-46BC-9DFE-E942B83C52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574" y="3286219"/>
            <a:ext cx="576844" cy="244654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D7B83D75-FE23-4A6D-B369-A591841EFA0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124" y="3741373"/>
            <a:ext cx="847744" cy="180116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9D0D1A69-8C3C-4E34-BA44-601570CCB3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5514" y="1707321"/>
            <a:ext cx="552964" cy="193538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9851A7DE-F732-496C-A51C-2105F5B973B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9912" y="2451455"/>
            <a:ext cx="284168" cy="284168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A73E989A-CA34-469E-B735-D875F6CDFEA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9646" y="1211531"/>
            <a:ext cx="1953757" cy="465827"/>
          </a:xfrm>
          <a:prstGeom prst="rect">
            <a:avLst/>
          </a:prstGeom>
        </p:spPr>
      </p:pic>
      <p:pic>
        <p:nvPicPr>
          <p:cNvPr id="96" name="Picture 6" descr="Image result for mysql logo png">
            <a:extLst>
              <a:ext uri="{FF2B5EF4-FFF2-40B4-BE49-F238E27FC236}">
                <a16:creationId xmlns:a16="http://schemas.microsoft.com/office/drawing/2014/main" id="{ACBAED80-6A9C-43EA-BE3E-B9D2BD012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31" y="2454385"/>
            <a:ext cx="1334987" cy="88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" descr="Image result for mysql logo png">
            <a:extLst>
              <a:ext uri="{FF2B5EF4-FFF2-40B4-BE49-F238E27FC236}">
                <a16:creationId xmlns:a16="http://schemas.microsoft.com/office/drawing/2014/main" id="{014A49E9-7DAE-4EB5-A720-19C15C15F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31" y="1972940"/>
            <a:ext cx="540812" cy="3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2CB3E191-793C-43EB-B495-FCD0C292F25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217903" y="2244857"/>
            <a:ext cx="561626" cy="132459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16D13457-AAF3-4C0E-8BFA-3A0BD81FC4FE}"/>
              </a:ext>
            </a:extLst>
          </p:cNvPr>
          <p:cNvGrpSpPr/>
          <p:nvPr/>
        </p:nvGrpSpPr>
        <p:grpSpPr>
          <a:xfrm>
            <a:off x="6901543" y="1541012"/>
            <a:ext cx="493486" cy="478580"/>
            <a:chOff x="520932" y="723900"/>
            <a:chExt cx="807146" cy="78276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B31F841-8294-461D-B481-E61A1881982B}"/>
                </a:ext>
              </a:extLst>
            </p:cNvPr>
            <p:cNvSpPr txBox="1"/>
            <p:nvPr/>
          </p:nvSpPr>
          <p:spPr>
            <a:xfrm>
              <a:off x="520932" y="1309718"/>
              <a:ext cx="807146" cy="19694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EC2</a:t>
              </a:r>
            </a:p>
          </p:txBody>
        </p:sp>
        <p:grpSp>
          <p:nvGrpSpPr>
            <p:cNvPr id="102" name="Group 4">
              <a:extLst>
                <a:ext uri="{FF2B5EF4-FFF2-40B4-BE49-F238E27FC236}">
                  <a16:creationId xmlns:a16="http://schemas.microsoft.com/office/drawing/2014/main" id="{14FDF815-B5E4-4DC0-896F-1BB598D3D6E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61988" y="723900"/>
              <a:ext cx="538163" cy="539750"/>
              <a:chOff x="417" y="456"/>
              <a:chExt cx="339" cy="340"/>
            </a:xfrm>
          </p:grpSpPr>
          <p:sp>
            <p:nvSpPr>
              <p:cNvPr id="103" name="Freeform 5">
                <a:extLst>
                  <a:ext uri="{FF2B5EF4-FFF2-40B4-BE49-F238E27FC236}">
                    <a16:creationId xmlns:a16="http://schemas.microsoft.com/office/drawing/2014/main" id="{CE90416D-58E8-4C2A-A929-A9A90844F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" y="456"/>
                <a:ext cx="184" cy="184"/>
              </a:xfrm>
              <a:custGeom>
                <a:avLst/>
                <a:gdLst>
                  <a:gd name="T0" fmla="*/ 0 w 347"/>
                  <a:gd name="T1" fmla="*/ 80 h 347"/>
                  <a:gd name="T2" fmla="*/ 0 w 347"/>
                  <a:gd name="T3" fmla="*/ 80 h 347"/>
                  <a:gd name="T4" fmla="*/ 0 w 347"/>
                  <a:gd name="T5" fmla="*/ 14 h 347"/>
                  <a:gd name="T6" fmla="*/ 14 w 347"/>
                  <a:gd name="T7" fmla="*/ 0 h 347"/>
                  <a:gd name="T8" fmla="*/ 333 w 347"/>
                  <a:gd name="T9" fmla="*/ 0 h 347"/>
                  <a:gd name="T10" fmla="*/ 347 w 347"/>
                  <a:gd name="T11" fmla="*/ 14 h 347"/>
                  <a:gd name="T12" fmla="*/ 347 w 347"/>
                  <a:gd name="T13" fmla="*/ 333 h 347"/>
                  <a:gd name="T14" fmla="*/ 333 w 347"/>
                  <a:gd name="T15" fmla="*/ 347 h 347"/>
                  <a:gd name="T16" fmla="*/ 267 w 347"/>
                  <a:gd name="T17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7" h="347">
                    <a:moveTo>
                      <a:pt x="0" y="80"/>
                    </a:moveTo>
                    <a:lnTo>
                      <a:pt x="0" y="80"/>
                    </a:lnTo>
                    <a:lnTo>
                      <a:pt x="0" y="14"/>
                    </a:lnTo>
                    <a:cubicBezTo>
                      <a:pt x="0" y="6"/>
                      <a:pt x="6" y="0"/>
                      <a:pt x="14" y="0"/>
                    </a:cubicBezTo>
                    <a:lnTo>
                      <a:pt x="333" y="0"/>
                    </a:lnTo>
                    <a:cubicBezTo>
                      <a:pt x="341" y="0"/>
                      <a:pt x="347" y="6"/>
                      <a:pt x="347" y="14"/>
                    </a:cubicBezTo>
                    <a:lnTo>
                      <a:pt x="347" y="333"/>
                    </a:lnTo>
                    <a:cubicBezTo>
                      <a:pt x="347" y="341"/>
                      <a:pt x="341" y="347"/>
                      <a:pt x="333" y="347"/>
                    </a:cubicBezTo>
                    <a:lnTo>
                      <a:pt x="267" y="347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6">
                <a:extLst>
                  <a:ext uri="{FF2B5EF4-FFF2-40B4-BE49-F238E27FC236}">
                    <a16:creationId xmlns:a16="http://schemas.microsoft.com/office/drawing/2014/main" id="{FA298A68-1C0C-4ECB-A3AA-A9B1D6CBF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612"/>
                <a:ext cx="183" cy="184"/>
              </a:xfrm>
              <a:custGeom>
                <a:avLst/>
                <a:gdLst>
                  <a:gd name="T0" fmla="*/ 346 w 346"/>
                  <a:gd name="T1" fmla="*/ 266 h 346"/>
                  <a:gd name="T2" fmla="*/ 346 w 346"/>
                  <a:gd name="T3" fmla="*/ 266 h 346"/>
                  <a:gd name="T4" fmla="*/ 346 w 346"/>
                  <a:gd name="T5" fmla="*/ 333 h 346"/>
                  <a:gd name="T6" fmla="*/ 333 w 346"/>
                  <a:gd name="T7" fmla="*/ 346 h 346"/>
                  <a:gd name="T8" fmla="*/ 13 w 346"/>
                  <a:gd name="T9" fmla="*/ 346 h 346"/>
                  <a:gd name="T10" fmla="*/ 0 w 346"/>
                  <a:gd name="T11" fmla="*/ 333 h 346"/>
                  <a:gd name="T12" fmla="*/ 0 w 346"/>
                  <a:gd name="T13" fmla="*/ 13 h 346"/>
                  <a:gd name="T14" fmla="*/ 13 w 346"/>
                  <a:gd name="T15" fmla="*/ 0 h 346"/>
                  <a:gd name="T16" fmla="*/ 80 w 346"/>
                  <a:gd name="T17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6" h="346">
                    <a:moveTo>
                      <a:pt x="346" y="266"/>
                    </a:moveTo>
                    <a:lnTo>
                      <a:pt x="346" y="266"/>
                    </a:lnTo>
                    <a:lnTo>
                      <a:pt x="346" y="333"/>
                    </a:lnTo>
                    <a:cubicBezTo>
                      <a:pt x="346" y="340"/>
                      <a:pt x="340" y="346"/>
                      <a:pt x="333" y="346"/>
                    </a:cubicBezTo>
                    <a:lnTo>
                      <a:pt x="13" y="346"/>
                    </a:lnTo>
                    <a:cubicBezTo>
                      <a:pt x="6" y="346"/>
                      <a:pt x="0" y="340"/>
                      <a:pt x="0" y="333"/>
                    </a:cubicBezTo>
                    <a:lnTo>
                      <a:pt x="0" y="13"/>
                    </a:lnTo>
                    <a:cubicBezTo>
                      <a:pt x="0" y="6"/>
                      <a:pt x="6" y="0"/>
                      <a:pt x="13" y="0"/>
                    </a:cubicBezTo>
                    <a:lnTo>
                      <a:pt x="80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7">
                <a:extLst>
                  <a:ext uri="{FF2B5EF4-FFF2-40B4-BE49-F238E27FC236}">
                    <a16:creationId xmlns:a16="http://schemas.microsoft.com/office/drawing/2014/main" id="{CEBE7501-B290-42BC-94EE-97EBAE732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" y="541"/>
                <a:ext cx="169" cy="170"/>
              </a:xfrm>
              <a:custGeom>
                <a:avLst/>
                <a:gdLst>
                  <a:gd name="T0" fmla="*/ 16 w 320"/>
                  <a:gd name="T1" fmla="*/ 0 h 320"/>
                  <a:gd name="T2" fmla="*/ 16 w 320"/>
                  <a:gd name="T3" fmla="*/ 0 h 320"/>
                  <a:gd name="T4" fmla="*/ 304 w 320"/>
                  <a:gd name="T5" fmla="*/ 0 h 320"/>
                  <a:gd name="T6" fmla="*/ 320 w 320"/>
                  <a:gd name="T7" fmla="*/ 16 h 320"/>
                  <a:gd name="T8" fmla="*/ 320 w 320"/>
                  <a:gd name="T9" fmla="*/ 304 h 320"/>
                  <a:gd name="T10" fmla="*/ 304 w 320"/>
                  <a:gd name="T11" fmla="*/ 320 h 320"/>
                  <a:gd name="T12" fmla="*/ 16 w 320"/>
                  <a:gd name="T13" fmla="*/ 320 h 320"/>
                  <a:gd name="T14" fmla="*/ 0 w 320"/>
                  <a:gd name="T15" fmla="*/ 304 h 320"/>
                  <a:gd name="T16" fmla="*/ 0 w 320"/>
                  <a:gd name="T17" fmla="*/ 16 h 320"/>
                  <a:gd name="T18" fmla="*/ 16 w 320"/>
                  <a:gd name="T19" fmla="*/ 0 h 320"/>
                  <a:gd name="T20" fmla="*/ 16 w 320"/>
                  <a:gd name="T21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0" h="320">
                    <a:moveTo>
                      <a:pt x="16" y="0"/>
                    </a:moveTo>
                    <a:lnTo>
                      <a:pt x="16" y="0"/>
                    </a:lnTo>
                    <a:lnTo>
                      <a:pt x="304" y="0"/>
                    </a:lnTo>
                    <a:cubicBezTo>
                      <a:pt x="313" y="0"/>
                      <a:pt x="320" y="7"/>
                      <a:pt x="320" y="16"/>
                    </a:cubicBezTo>
                    <a:lnTo>
                      <a:pt x="320" y="304"/>
                    </a:lnTo>
                    <a:cubicBezTo>
                      <a:pt x="320" y="313"/>
                      <a:pt x="313" y="320"/>
                      <a:pt x="304" y="320"/>
                    </a:cubicBezTo>
                    <a:lnTo>
                      <a:pt x="16" y="320"/>
                    </a:lnTo>
                    <a:cubicBezTo>
                      <a:pt x="7" y="320"/>
                      <a:pt x="0" y="313"/>
                      <a:pt x="0" y="304"/>
                    </a:cubicBezTo>
                    <a:lnTo>
                      <a:pt x="0" y="16"/>
                    </a:lnTo>
                    <a:cubicBezTo>
                      <a:pt x="0" y="7"/>
                      <a:pt x="7" y="0"/>
                      <a:pt x="16" y="0"/>
                    </a:cubicBezTo>
                    <a:lnTo>
                      <a:pt x="16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8">
                <a:extLst>
                  <a:ext uri="{FF2B5EF4-FFF2-40B4-BE49-F238E27FC236}">
                    <a16:creationId xmlns:a16="http://schemas.microsoft.com/office/drawing/2014/main" id="{B95395B7-9C25-4E55-9181-C8A6B1263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9">
                <a:extLst>
                  <a:ext uri="{FF2B5EF4-FFF2-40B4-BE49-F238E27FC236}">
                    <a16:creationId xmlns:a16="http://schemas.microsoft.com/office/drawing/2014/main" id="{02D8A055-F59E-47F9-B50A-551C8136B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0">
                <a:extLst>
                  <a:ext uri="{FF2B5EF4-FFF2-40B4-BE49-F238E27FC236}">
                    <a16:creationId xmlns:a16="http://schemas.microsoft.com/office/drawing/2014/main" id="{73BBA3A7-9076-4C41-9D7D-98C83A9E4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1">
                <a:extLst>
                  <a:ext uri="{FF2B5EF4-FFF2-40B4-BE49-F238E27FC236}">
                    <a16:creationId xmlns:a16="http://schemas.microsoft.com/office/drawing/2014/main" id="{22216802-6F9A-458C-8811-15BF1F8B33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2">
                <a:extLst>
                  <a:ext uri="{FF2B5EF4-FFF2-40B4-BE49-F238E27FC236}">
                    <a16:creationId xmlns:a16="http://schemas.microsoft.com/office/drawing/2014/main" id="{85F35690-77AB-47B7-B2B5-B29B2B627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3">
                <a:extLst>
                  <a:ext uri="{FF2B5EF4-FFF2-40B4-BE49-F238E27FC236}">
                    <a16:creationId xmlns:a16="http://schemas.microsoft.com/office/drawing/2014/main" id="{D62898CA-DD0E-4997-ABFB-7CF0F70DD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4">
                <a:extLst>
                  <a:ext uri="{FF2B5EF4-FFF2-40B4-BE49-F238E27FC236}">
                    <a16:creationId xmlns:a16="http://schemas.microsoft.com/office/drawing/2014/main" id="{AF158A1A-56D9-447D-B597-4F9401285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5">
                <a:extLst>
                  <a:ext uri="{FF2B5EF4-FFF2-40B4-BE49-F238E27FC236}">
                    <a16:creationId xmlns:a16="http://schemas.microsoft.com/office/drawing/2014/main" id="{80A1FAB3-EAB4-4E11-B3EC-F39A3CBF3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6">
                <a:extLst>
                  <a:ext uri="{FF2B5EF4-FFF2-40B4-BE49-F238E27FC236}">
                    <a16:creationId xmlns:a16="http://schemas.microsoft.com/office/drawing/2014/main" id="{C20D810D-CEFF-426D-BA33-F26DE9A05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7">
                <a:extLst>
                  <a:ext uri="{FF2B5EF4-FFF2-40B4-BE49-F238E27FC236}">
                    <a16:creationId xmlns:a16="http://schemas.microsoft.com/office/drawing/2014/main" id="{DE679112-76AE-4CCC-810B-F517B5E91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8">
                <a:extLst>
                  <a:ext uri="{FF2B5EF4-FFF2-40B4-BE49-F238E27FC236}">
                    <a16:creationId xmlns:a16="http://schemas.microsoft.com/office/drawing/2014/main" id="{6C528A76-C0CC-42D9-BD3A-3E8198EC6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97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9">
                <a:extLst>
                  <a:ext uri="{FF2B5EF4-FFF2-40B4-BE49-F238E27FC236}">
                    <a16:creationId xmlns:a16="http://schemas.microsoft.com/office/drawing/2014/main" id="{837FD389-262C-4159-842A-1ACB3B69B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62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20">
                <a:extLst>
                  <a:ext uri="{FF2B5EF4-FFF2-40B4-BE49-F238E27FC236}">
                    <a16:creationId xmlns:a16="http://schemas.microsoft.com/office/drawing/2014/main" id="{0520B8B9-E61A-4CE4-A68F-78491C001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26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21">
                <a:extLst>
                  <a:ext uri="{FF2B5EF4-FFF2-40B4-BE49-F238E27FC236}">
                    <a16:creationId xmlns:a16="http://schemas.microsoft.com/office/drawing/2014/main" id="{E99B4A52-3AD6-4E1D-9635-871F77760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591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22">
                <a:extLst>
                  <a:ext uri="{FF2B5EF4-FFF2-40B4-BE49-F238E27FC236}">
                    <a16:creationId xmlns:a16="http://schemas.microsoft.com/office/drawing/2014/main" id="{153624CE-06BC-41DA-8804-84A681976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555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23">
                <a:extLst>
                  <a:ext uri="{FF2B5EF4-FFF2-40B4-BE49-F238E27FC236}">
                    <a16:creationId xmlns:a16="http://schemas.microsoft.com/office/drawing/2014/main" id="{313F052D-1CB2-4817-929E-0236EF6D5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97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24">
                <a:extLst>
                  <a:ext uri="{FF2B5EF4-FFF2-40B4-BE49-F238E27FC236}">
                    <a16:creationId xmlns:a16="http://schemas.microsoft.com/office/drawing/2014/main" id="{61727831-75E9-41B5-8AB0-7E9E42015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62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25">
                <a:extLst>
                  <a:ext uri="{FF2B5EF4-FFF2-40B4-BE49-F238E27FC236}">
                    <a16:creationId xmlns:a16="http://schemas.microsoft.com/office/drawing/2014/main" id="{BEF57529-16D6-4C1C-8E59-44F8D6F0D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26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26">
                <a:extLst>
                  <a:ext uri="{FF2B5EF4-FFF2-40B4-BE49-F238E27FC236}">
                    <a16:creationId xmlns:a16="http://schemas.microsoft.com/office/drawing/2014/main" id="{C637DB55-F05A-45C4-8AD8-9C4B556D8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591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27">
                <a:extLst>
                  <a:ext uri="{FF2B5EF4-FFF2-40B4-BE49-F238E27FC236}">
                    <a16:creationId xmlns:a16="http://schemas.microsoft.com/office/drawing/2014/main" id="{89BAC642-9133-4064-B7DA-C76ADD5AA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555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2F85BA3-109A-477A-8C07-CBB0A643DB2D}"/>
              </a:ext>
            </a:extLst>
          </p:cNvPr>
          <p:cNvGrpSpPr/>
          <p:nvPr/>
        </p:nvGrpSpPr>
        <p:grpSpPr>
          <a:xfrm>
            <a:off x="6655535" y="2190277"/>
            <a:ext cx="580556" cy="453230"/>
            <a:chOff x="9337582" y="4029079"/>
            <a:chExt cx="949555" cy="741302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B91683C-254C-4A56-A4B2-71C7A4E6E908}"/>
                </a:ext>
              </a:extLst>
            </p:cNvPr>
            <p:cNvSpPr txBox="1"/>
            <p:nvPr/>
          </p:nvSpPr>
          <p:spPr>
            <a:xfrm>
              <a:off x="9337582" y="4614749"/>
              <a:ext cx="949555" cy="1556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EMR</a:t>
              </a:r>
            </a:p>
          </p:txBody>
        </p:sp>
        <p:grpSp>
          <p:nvGrpSpPr>
            <p:cNvPr id="128" name="Group 5">
              <a:extLst>
                <a:ext uri="{FF2B5EF4-FFF2-40B4-BE49-F238E27FC236}">
                  <a16:creationId xmlns:a16="http://schemas.microsoft.com/office/drawing/2014/main" id="{CF5F1366-C290-4527-812E-4A7034F1C79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558347" y="4029079"/>
              <a:ext cx="509588" cy="550863"/>
              <a:chOff x="6021" y="2538"/>
              <a:chExt cx="321" cy="347"/>
            </a:xfrm>
            <a:solidFill>
              <a:srgbClr val="0E2836"/>
            </a:solidFill>
          </p:grpSpPr>
          <p:sp>
            <p:nvSpPr>
              <p:cNvPr id="129" name="Freeform 6">
                <a:extLst>
                  <a:ext uri="{FF2B5EF4-FFF2-40B4-BE49-F238E27FC236}">
                    <a16:creationId xmlns:a16="http://schemas.microsoft.com/office/drawing/2014/main" id="{3C1B79A4-0835-42E7-A177-54ADEFCAB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" y="2571"/>
                <a:ext cx="207" cy="281"/>
              </a:xfrm>
              <a:custGeom>
                <a:avLst/>
                <a:gdLst>
                  <a:gd name="T0" fmla="*/ 220 w 416"/>
                  <a:gd name="T1" fmla="*/ 562 h 562"/>
                  <a:gd name="T2" fmla="*/ 220 w 416"/>
                  <a:gd name="T3" fmla="*/ 562 h 562"/>
                  <a:gd name="T4" fmla="*/ 416 w 416"/>
                  <a:gd name="T5" fmla="*/ 151 h 562"/>
                  <a:gd name="T6" fmla="*/ 0 w 416"/>
                  <a:gd name="T7" fmla="*/ 280 h 562"/>
                  <a:gd name="T8" fmla="*/ 416 w 416"/>
                  <a:gd name="T9" fmla="*/ 414 h 562"/>
                  <a:gd name="T10" fmla="*/ 196 w 416"/>
                  <a:gd name="T11" fmla="*/ 0 h 562"/>
                  <a:gd name="T12" fmla="*/ 0 w 416"/>
                  <a:gd name="T13" fmla="*/ 280 h 562"/>
                  <a:gd name="T14" fmla="*/ 220 w 416"/>
                  <a:gd name="T15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6" h="562">
                    <a:moveTo>
                      <a:pt x="220" y="562"/>
                    </a:moveTo>
                    <a:lnTo>
                      <a:pt x="220" y="562"/>
                    </a:lnTo>
                    <a:lnTo>
                      <a:pt x="416" y="151"/>
                    </a:lnTo>
                    <a:lnTo>
                      <a:pt x="0" y="280"/>
                    </a:lnTo>
                    <a:lnTo>
                      <a:pt x="416" y="414"/>
                    </a:lnTo>
                    <a:lnTo>
                      <a:pt x="196" y="0"/>
                    </a:lnTo>
                    <a:lnTo>
                      <a:pt x="0" y="280"/>
                    </a:lnTo>
                    <a:lnTo>
                      <a:pt x="220" y="56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7">
                <a:extLst>
                  <a:ext uri="{FF2B5EF4-FFF2-40B4-BE49-F238E27FC236}">
                    <a16:creationId xmlns:a16="http://schemas.microsoft.com/office/drawing/2014/main" id="{319B04A2-0382-45C1-91A2-499B1C4CED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" y="2571"/>
                <a:ext cx="207" cy="281"/>
              </a:xfrm>
              <a:custGeom>
                <a:avLst/>
                <a:gdLst>
                  <a:gd name="T0" fmla="*/ 220 w 416"/>
                  <a:gd name="T1" fmla="*/ 562 h 562"/>
                  <a:gd name="T2" fmla="*/ 220 w 416"/>
                  <a:gd name="T3" fmla="*/ 562 h 562"/>
                  <a:gd name="T4" fmla="*/ 416 w 416"/>
                  <a:gd name="T5" fmla="*/ 151 h 562"/>
                  <a:gd name="T6" fmla="*/ 0 w 416"/>
                  <a:gd name="T7" fmla="*/ 280 h 562"/>
                  <a:gd name="T8" fmla="*/ 416 w 416"/>
                  <a:gd name="T9" fmla="*/ 414 h 562"/>
                  <a:gd name="T10" fmla="*/ 196 w 416"/>
                  <a:gd name="T11" fmla="*/ 0 h 562"/>
                  <a:gd name="T12" fmla="*/ 0 w 416"/>
                  <a:gd name="T13" fmla="*/ 280 h 562"/>
                  <a:gd name="T14" fmla="*/ 220 w 416"/>
                  <a:gd name="T15" fmla="*/ 562 h 562"/>
                  <a:gd name="T16" fmla="*/ 220 w 416"/>
                  <a:gd name="T17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562">
                    <a:moveTo>
                      <a:pt x="220" y="562"/>
                    </a:moveTo>
                    <a:lnTo>
                      <a:pt x="220" y="562"/>
                    </a:lnTo>
                    <a:lnTo>
                      <a:pt x="416" y="151"/>
                    </a:lnTo>
                    <a:lnTo>
                      <a:pt x="0" y="280"/>
                    </a:lnTo>
                    <a:lnTo>
                      <a:pt x="416" y="414"/>
                    </a:lnTo>
                    <a:lnTo>
                      <a:pt x="196" y="0"/>
                    </a:lnTo>
                    <a:lnTo>
                      <a:pt x="0" y="280"/>
                    </a:lnTo>
                    <a:lnTo>
                      <a:pt x="220" y="562"/>
                    </a:lnTo>
                    <a:lnTo>
                      <a:pt x="220" y="56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8">
                <a:extLst>
                  <a:ext uri="{FF2B5EF4-FFF2-40B4-BE49-F238E27FC236}">
                    <a16:creationId xmlns:a16="http://schemas.microsoft.com/office/drawing/2014/main" id="{C32A3D9D-FCD6-4A73-9AD1-0392B0E03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" y="2628"/>
                <a:ext cx="164" cy="166"/>
              </a:xfrm>
              <a:custGeom>
                <a:avLst/>
                <a:gdLst>
                  <a:gd name="T0" fmla="*/ 271 w 330"/>
                  <a:gd name="T1" fmla="*/ 272 h 331"/>
                  <a:gd name="T2" fmla="*/ 271 w 330"/>
                  <a:gd name="T3" fmla="*/ 272 h 331"/>
                  <a:gd name="T4" fmla="*/ 58 w 330"/>
                  <a:gd name="T5" fmla="*/ 272 h 331"/>
                  <a:gd name="T6" fmla="*/ 58 w 330"/>
                  <a:gd name="T7" fmla="*/ 59 h 331"/>
                  <a:gd name="T8" fmla="*/ 271 w 330"/>
                  <a:gd name="T9" fmla="*/ 59 h 331"/>
                  <a:gd name="T10" fmla="*/ 271 w 330"/>
                  <a:gd name="T11" fmla="*/ 272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0" h="331">
                    <a:moveTo>
                      <a:pt x="271" y="272"/>
                    </a:moveTo>
                    <a:lnTo>
                      <a:pt x="271" y="272"/>
                    </a:lnTo>
                    <a:cubicBezTo>
                      <a:pt x="213" y="331"/>
                      <a:pt x="117" y="331"/>
                      <a:pt x="58" y="272"/>
                    </a:cubicBezTo>
                    <a:cubicBezTo>
                      <a:pt x="0" y="213"/>
                      <a:pt x="0" y="118"/>
                      <a:pt x="58" y="59"/>
                    </a:cubicBezTo>
                    <a:cubicBezTo>
                      <a:pt x="117" y="0"/>
                      <a:pt x="213" y="0"/>
                      <a:pt x="271" y="59"/>
                    </a:cubicBezTo>
                    <a:cubicBezTo>
                      <a:pt x="330" y="118"/>
                      <a:pt x="330" y="213"/>
                      <a:pt x="271" y="272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9">
                <a:extLst>
                  <a:ext uri="{FF2B5EF4-FFF2-40B4-BE49-F238E27FC236}">
                    <a16:creationId xmlns:a16="http://schemas.microsoft.com/office/drawing/2014/main" id="{AC95A769-48A6-46B1-8C48-EE9243640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" y="2628"/>
                <a:ext cx="164" cy="166"/>
              </a:xfrm>
              <a:custGeom>
                <a:avLst/>
                <a:gdLst>
                  <a:gd name="T0" fmla="*/ 271 w 330"/>
                  <a:gd name="T1" fmla="*/ 272 h 331"/>
                  <a:gd name="T2" fmla="*/ 271 w 330"/>
                  <a:gd name="T3" fmla="*/ 272 h 331"/>
                  <a:gd name="T4" fmla="*/ 58 w 330"/>
                  <a:gd name="T5" fmla="*/ 272 h 331"/>
                  <a:gd name="T6" fmla="*/ 58 w 330"/>
                  <a:gd name="T7" fmla="*/ 59 h 331"/>
                  <a:gd name="T8" fmla="*/ 271 w 330"/>
                  <a:gd name="T9" fmla="*/ 59 h 331"/>
                  <a:gd name="T10" fmla="*/ 271 w 330"/>
                  <a:gd name="T11" fmla="*/ 272 h 331"/>
                  <a:gd name="T12" fmla="*/ 271 w 330"/>
                  <a:gd name="T13" fmla="*/ 272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0" h="331">
                    <a:moveTo>
                      <a:pt x="271" y="272"/>
                    </a:moveTo>
                    <a:lnTo>
                      <a:pt x="271" y="272"/>
                    </a:lnTo>
                    <a:cubicBezTo>
                      <a:pt x="213" y="331"/>
                      <a:pt x="117" y="331"/>
                      <a:pt x="58" y="272"/>
                    </a:cubicBezTo>
                    <a:cubicBezTo>
                      <a:pt x="0" y="213"/>
                      <a:pt x="0" y="118"/>
                      <a:pt x="58" y="59"/>
                    </a:cubicBezTo>
                    <a:cubicBezTo>
                      <a:pt x="117" y="0"/>
                      <a:pt x="213" y="0"/>
                      <a:pt x="271" y="59"/>
                    </a:cubicBezTo>
                    <a:cubicBezTo>
                      <a:pt x="330" y="118"/>
                      <a:pt x="330" y="213"/>
                      <a:pt x="271" y="272"/>
                    </a:cubicBezTo>
                    <a:lnTo>
                      <a:pt x="271" y="27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0">
                <a:extLst>
                  <a:ext uri="{FF2B5EF4-FFF2-40B4-BE49-F238E27FC236}">
                    <a16:creationId xmlns:a16="http://schemas.microsoft.com/office/drawing/2014/main" id="{5063A36A-1CC7-417A-A545-CB9A4ED26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2675"/>
                <a:ext cx="0" cy="73"/>
              </a:xfrm>
              <a:custGeom>
                <a:avLst/>
                <a:gdLst>
                  <a:gd name="T0" fmla="*/ 0 h 144"/>
                  <a:gd name="T1" fmla="*/ 0 h 144"/>
                  <a:gd name="T2" fmla="*/ 144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4">
                    <a:moveTo>
                      <a:pt x="0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1">
                <a:extLst>
                  <a:ext uri="{FF2B5EF4-FFF2-40B4-BE49-F238E27FC236}">
                    <a16:creationId xmlns:a16="http://schemas.microsoft.com/office/drawing/2014/main" id="{C3B6CC6D-248B-46AD-86F2-3BEDC50683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2675"/>
                <a:ext cx="0" cy="73"/>
              </a:xfrm>
              <a:custGeom>
                <a:avLst/>
                <a:gdLst>
                  <a:gd name="T0" fmla="*/ 0 h 144"/>
                  <a:gd name="T1" fmla="*/ 0 h 144"/>
                  <a:gd name="T2" fmla="*/ 144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4">
                    <a:moveTo>
                      <a:pt x="0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2">
                <a:extLst>
                  <a:ext uri="{FF2B5EF4-FFF2-40B4-BE49-F238E27FC236}">
                    <a16:creationId xmlns:a16="http://schemas.microsoft.com/office/drawing/2014/main" id="{C234D8C5-6A4C-4C56-989E-26C0F6B69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711"/>
                <a:ext cx="71" cy="0"/>
              </a:xfrm>
              <a:custGeom>
                <a:avLst/>
                <a:gdLst>
                  <a:gd name="T0" fmla="*/ 143 w 143"/>
                  <a:gd name="T1" fmla="*/ 143 w 143"/>
                  <a:gd name="T2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3">
                <a:extLst>
                  <a:ext uri="{FF2B5EF4-FFF2-40B4-BE49-F238E27FC236}">
                    <a16:creationId xmlns:a16="http://schemas.microsoft.com/office/drawing/2014/main" id="{F5BB191D-8B9D-4BF9-A9AD-F7874CE4E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711"/>
                <a:ext cx="71" cy="0"/>
              </a:xfrm>
              <a:custGeom>
                <a:avLst/>
                <a:gdLst>
                  <a:gd name="T0" fmla="*/ 143 w 143"/>
                  <a:gd name="T1" fmla="*/ 143 w 143"/>
                  <a:gd name="T2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4">
                <a:extLst>
                  <a:ext uri="{FF2B5EF4-FFF2-40B4-BE49-F238E27FC236}">
                    <a16:creationId xmlns:a16="http://schemas.microsoft.com/office/drawing/2014/main" id="{142D3CFA-97AD-42C5-A792-D63FDB39D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608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5">
                <a:extLst>
                  <a:ext uri="{FF2B5EF4-FFF2-40B4-BE49-F238E27FC236}">
                    <a16:creationId xmlns:a16="http://schemas.microsoft.com/office/drawing/2014/main" id="{2F01B14F-4976-4D9F-9877-AFDA1D050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608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6">
                <a:extLst>
                  <a:ext uri="{FF2B5EF4-FFF2-40B4-BE49-F238E27FC236}">
                    <a16:creationId xmlns:a16="http://schemas.microsoft.com/office/drawing/2014/main" id="{AFEB58F9-A05F-4437-9D91-182E5B324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743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7">
                <a:extLst>
                  <a:ext uri="{FF2B5EF4-FFF2-40B4-BE49-F238E27FC236}">
                    <a16:creationId xmlns:a16="http://schemas.microsoft.com/office/drawing/2014/main" id="{0897E195-E9CB-4A64-8A19-7AFD75DE4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743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8">
                <a:extLst>
                  <a:ext uri="{FF2B5EF4-FFF2-40B4-BE49-F238E27FC236}">
                    <a16:creationId xmlns:a16="http://schemas.microsoft.com/office/drawing/2014/main" id="{943E7EC7-0148-47FC-AE70-46B1538EA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2" y="2820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7 w 130"/>
                  <a:gd name="T7" fmla="*/ 23 h 130"/>
                  <a:gd name="T8" fmla="*/ 107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7" y="23"/>
                    </a:cubicBezTo>
                    <a:cubicBezTo>
                      <a:pt x="130" y="46"/>
                      <a:pt x="130" y="84"/>
                      <a:pt x="107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9">
                <a:extLst>
                  <a:ext uri="{FF2B5EF4-FFF2-40B4-BE49-F238E27FC236}">
                    <a16:creationId xmlns:a16="http://schemas.microsoft.com/office/drawing/2014/main" id="{327487ED-0A4F-40EA-A549-8C8FDE447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2" y="2820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7 w 130"/>
                  <a:gd name="T7" fmla="*/ 23 h 130"/>
                  <a:gd name="T8" fmla="*/ 107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7" y="23"/>
                    </a:cubicBezTo>
                    <a:cubicBezTo>
                      <a:pt x="130" y="46"/>
                      <a:pt x="130" y="84"/>
                      <a:pt x="107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20">
                <a:extLst>
                  <a:ext uri="{FF2B5EF4-FFF2-40B4-BE49-F238E27FC236}">
                    <a16:creationId xmlns:a16="http://schemas.microsoft.com/office/drawing/2014/main" id="{84F46130-A4BC-48A4-A584-23C18174E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9" y="2538"/>
                <a:ext cx="65" cy="65"/>
              </a:xfrm>
              <a:custGeom>
                <a:avLst/>
                <a:gdLst>
                  <a:gd name="T0" fmla="*/ 23 w 129"/>
                  <a:gd name="T1" fmla="*/ 107 h 130"/>
                  <a:gd name="T2" fmla="*/ 23 w 129"/>
                  <a:gd name="T3" fmla="*/ 107 h 130"/>
                  <a:gd name="T4" fmla="*/ 23 w 129"/>
                  <a:gd name="T5" fmla="*/ 23 h 130"/>
                  <a:gd name="T6" fmla="*/ 106 w 129"/>
                  <a:gd name="T7" fmla="*/ 23 h 130"/>
                  <a:gd name="T8" fmla="*/ 106 w 129"/>
                  <a:gd name="T9" fmla="*/ 107 h 130"/>
                  <a:gd name="T10" fmla="*/ 23 w 129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7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29" y="47"/>
                      <a:pt x="129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21">
                <a:extLst>
                  <a:ext uri="{FF2B5EF4-FFF2-40B4-BE49-F238E27FC236}">
                    <a16:creationId xmlns:a16="http://schemas.microsoft.com/office/drawing/2014/main" id="{C635FADB-BA73-48B4-B851-C05834342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9" y="2538"/>
                <a:ext cx="65" cy="65"/>
              </a:xfrm>
              <a:custGeom>
                <a:avLst/>
                <a:gdLst>
                  <a:gd name="T0" fmla="*/ 23 w 129"/>
                  <a:gd name="T1" fmla="*/ 107 h 130"/>
                  <a:gd name="T2" fmla="*/ 23 w 129"/>
                  <a:gd name="T3" fmla="*/ 107 h 130"/>
                  <a:gd name="T4" fmla="*/ 23 w 129"/>
                  <a:gd name="T5" fmla="*/ 23 h 130"/>
                  <a:gd name="T6" fmla="*/ 106 w 129"/>
                  <a:gd name="T7" fmla="*/ 23 h 130"/>
                  <a:gd name="T8" fmla="*/ 106 w 129"/>
                  <a:gd name="T9" fmla="*/ 107 h 130"/>
                  <a:gd name="T10" fmla="*/ 23 w 129"/>
                  <a:gd name="T11" fmla="*/ 107 h 130"/>
                  <a:gd name="T12" fmla="*/ 23 w 129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7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29" y="47"/>
                      <a:pt x="129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D267FA6-ACB9-42CD-9397-441B0A78B18D}"/>
              </a:ext>
            </a:extLst>
          </p:cNvPr>
          <p:cNvSpPr/>
          <p:nvPr/>
        </p:nvSpPr>
        <p:spPr>
          <a:xfrm>
            <a:off x="7159062" y="1209565"/>
            <a:ext cx="5180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2010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80575A4-0D16-4D3A-A3E5-B8A390519665}"/>
              </a:ext>
            </a:extLst>
          </p:cNvPr>
          <p:cNvGrpSpPr/>
          <p:nvPr/>
        </p:nvGrpSpPr>
        <p:grpSpPr>
          <a:xfrm>
            <a:off x="7510231" y="1562069"/>
            <a:ext cx="447248" cy="457523"/>
            <a:chOff x="9285244" y="2824163"/>
            <a:chExt cx="731520" cy="748325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8A9E733-12B3-476E-90D8-42F3A2747B6F}"/>
                </a:ext>
              </a:extLst>
            </p:cNvPr>
            <p:cNvSpPr txBox="1"/>
            <p:nvPr/>
          </p:nvSpPr>
          <p:spPr>
            <a:xfrm>
              <a:off x="9285244" y="3416856"/>
              <a:ext cx="731520" cy="1556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S3</a:t>
              </a:r>
            </a:p>
          </p:txBody>
        </p:sp>
        <p:grpSp>
          <p:nvGrpSpPr>
            <p:cNvPr id="149" name="Group 24">
              <a:extLst>
                <a:ext uri="{FF2B5EF4-FFF2-40B4-BE49-F238E27FC236}">
                  <a16:creationId xmlns:a16="http://schemas.microsoft.com/office/drawing/2014/main" id="{69E87C9D-96BD-4AAE-BDCC-BFA29467184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398009" y="2824163"/>
              <a:ext cx="531813" cy="538162"/>
              <a:chOff x="5920" y="1779"/>
              <a:chExt cx="335" cy="339"/>
            </a:xfrm>
          </p:grpSpPr>
          <p:sp>
            <p:nvSpPr>
              <p:cNvPr id="150" name="Freeform 25">
                <a:extLst>
                  <a:ext uri="{FF2B5EF4-FFF2-40B4-BE49-F238E27FC236}">
                    <a16:creationId xmlns:a16="http://schemas.microsoft.com/office/drawing/2014/main" id="{04C9CEAC-A440-46EB-AF53-CFFABB149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" y="1831"/>
                <a:ext cx="306" cy="287"/>
              </a:xfrm>
              <a:custGeom>
                <a:avLst/>
                <a:gdLst>
                  <a:gd name="T0" fmla="*/ 573 w 573"/>
                  <a:gd name="T1" fmla="*/ 0 h 542"/>
                  <a:gd name="T2" fmla="*/ 573 w 573"/>
                  <a:gd name="T3" fmla="*/ 0 h 542"/>
                  <a:gd name="T4" fmla="*/ 509 w 573"/>
                  <a:gd name="T5" fmla="*/ 479 h 542"/>
                  <a:gd name="T6" fmla="*/ 468 w 573"/>
                  <a:gd name="T7" fmla="*/ 515 h 542"/>
                  <a:gd name="T8" fmla="*/ 425 w 573"/>
                  <a:gd name="T9" fmla="*/ 528 h 542"/>
                  <a:gd name="T10" fmla="*/ 286 w 573"/>
                  <a:gd name="T11" fmla="*/ 542 h 542"/>
                  <a:gd name="T12" fmla="*/ 64 w 573"/>
                  <a:gd name="T13" fmla="*/ 479 h 542"/>
                  <a:gd name="T14" fmla="*/ 0 w 573"/>
                  <a:gd name="T15" fmla="*/ 0 h 542"/>
                  <a:gd name="T16" fmla="*/ 286 w 573"/>
                  <a:gd name="T17" fmla="*/ 77 h 542"/>
                  <a:gd name="T18" fmla="*/ 573 w 573"/>
                  <a:gd name="T19" fmla="*/ 0 h 542"/>
                  <a:gd name="T20" fmla="*/ 573 w 573"/>
                  <a:gd name="T21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3" h="542">
                    <a:moveTo>
                      <a:pt x="573" y="0"/>
                    </a:moveTo>
                    <a:lnTo>
                      <a:pt x="573" y="0"/>
                    </a:lnTo>
                    <a:lnTo>
                      <a:pt x="509" y="479"/>
                    </a:lnTo>
                    <a:cubicBezTo>
                      <a:pt x="509" y="493"/>
                      <a:pt x="493" y="505"/>
                      <a:pt x="468" y="515"/>
                    </a:cubicBezTo>
                    <a:cubicBezTo>
                      <a:pt x="456" y="520"/>
                      <a:pt x="441" y="524"/>
                      <a:pt x="425" y="528"/>
                    </a:cubicBezTo>
                    <a:cubicBezTo>
                      <a:pt x="386" y="537"/>
                      <a:pt x="337" y="542"/>
                      <a:pt x="286" y="542"/>
                    </a:cubicBezTo>
                    <a:cubicBezTo>
                      <a:pt x="171" y="542"/>
                      <a:pt x="64" y="514"/>
                      <a:pt x="64" y="479"/>
                    </a:cubicBezTo>
                    <a:lnTo>
                      <a:pt x="0" y="0"/>
                    </a:lnTo>
                    <a:cubicBezTo>
                      <a:pt x="11" y="43"/>
                      <a:pt x="141" y="77"/>
                      <a:pt x="286" y="77"/>
                    </a:cubicBezTo>
                    <a:cubicBezTo>
                      <a:pt x="432" y="77"/>
                      <a:pt x="562" y="43"/>
                      <a:pt x="573" y="0"/>
                    </a:cubicBezTo>
                    <a:lnTo>
                      <a:pt x="573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26">
                <a:extLst>
                  <a:ext uri="{FF2B5EF4-FFF2-40B4-BE49-F238E27FC236}">
                    <a16:creationId xmlns:a16="http://schemas.microsoft.com/office/drawing/2014/main" id="{212A996D-6813-4110-9171-94B0352ED5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" y="1779"/>
                <a:ext cx="306" cy="93"/>
              </a:xfrm>
              <a:custGeom>
                <a:avLst/>
                <a:gdLst>
                  <a:gd name="T0" fmla="*/ 575 w 575"/>
                  <a:gd name="T1" fmla="*/ 93 h 175"/>
                  <a:gd name="T2" fmla="*/ 575 w 575"/>
                  <a:gd name="T3" fmla="*/ 93 h 175"/>
                  <a:gd name="T4" fmla="*/ 574 w 575"/>
                  <a:gd name="T5" fmla="*/ 98 h 175"/>
                  <a:gd name="T6" fmla="*/ 287 w 575"/>
                  <a:gd name="T7" fmla="*/ 175 h 175"/>
                  <a:gd name="T8" fmla="*/ 1 w 575"/>
                  <a:gd name="T9" fmla="*/ 98 h 175"/>
                  <a:gd name="T10" fmla="*/ 0 w 575"/>
                  <a:gd name="T11" fmla="*/ 93 h 175"/>
                  <a:gd name="T12" fmla="*/ 287 w 575"/>
                  <a:gd name="T13" fmla="*/ 0 h 175"/>
                  <a:gd name="T14" fmla="*/ 575 w 575"/>
                  <a:gd name="T15" fmla="*/ 93 h 175"/>
                  <a:gd name="T16" fmla="*/ 575 w 575"/>
                  <a:gd name="T17" fmla="*/ 9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175">
                    <a:moveTo>
                      <a:pt x="575" y="93"/>
                    </a:moveTo>
                    <a:lnTo>
                      <a:pt x="575" y="93"/>
                    </a:lnTo>
                    <a:lnTo>
                      <a:pt x="574" y="98"/>
                    </a:lnTo>
                    <a:cubicBezTo>
                      <a:pt x="563" y="141"/>
                      <a:pt x="433" y="175"/>
                      <a:pt x="287" y="175"/>
                    </a:cubicBezTo>
                    <a:cubicBezTo>
                      <a:pt x="142" y="175"/>
                      <a:pt x="12" y="141"/>
                      <a:pt x="1" y="98"/>
                    </a:cubicBezTo>
                    <a:lnTo>
                      <a:pt x="0" y="93"/>
                    </a:lnTo>
                    <a:cubicBezTo>
                      <a:pt x="0" y="47"/>
                      <a:pt x="136" y="0"/>
                      <a:pt x="287" y="0"/>
                    </a:cubicBezTo>
                    <a:cubicBezTo>
                      <a:pt x="439" y="0"/>
                      <a:pt x="575" y="47"/>
                      <a:pt x="575" y="93"/>
                    </a:cubicBezTo>
                    <a:lnTo>
                      <a:pt x="575" y="93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27">
                <a:extLst>
                  <a:ext uri="{FF2B5EF4-FFF2-40B4-BE49-F238E27FC236}">
                    <a16:creationId xmlns:a16="http://schemas.microsoft.com/office/drawing/2014/main" id="{FEF27FEB-16CC-4214-8D9F-2CA30E109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3" y="1917"/>
                <a:ext cx="182" cy="76"/>
              </a:xfrm>
              <a:custGeom>
                <a:avLst/>
                <a:gdLst>
                  <a:gd name="T0" fmla="*/ 0 w 341"/>
                  <a:gd name="T1" fmla="*/ 0 h 143"/>
                  <a:gd name="T2" fmla="*/ 0 w 341"/>
                  <a:gd name="T3" fmla="*/ 0 h 143"/>
                  <a:gd name="T4" fmla="*/ 323 w 341"/>
                  <a:gd name="T5" fmla="*/ 106 h 143"/>
                  <a:gd name="T6" fmla="*/ 260 w 341"/>
                  <a:gd name="T7" fmla="*/ 4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" h="143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292" y="143"/>
                      <a:pt x="323" y="106"/>
                    </a:cubicBezTo>
                    <a:cubicBezTo>
                      <a:pt x="341" y="85"/>
                      <a:pt x="272" y="48"/>
                      <a:pt x="260" y="42"/>
                    </a:cubicBezTo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8">
                <a:extLst>
                  <a:ext uri="{FF2B5EF4-FFF2-40B4-BE49-F238E27FC236}">
                    <a16:creationId xmlns:a16="http://schemas.microsoft.com/office/drawing/2014/main" id="{3C46ACC4-2105-420C-AC1B-9D18F3BFD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4" y="1908"/>
                <a:ext cx="18" cy="18"/>
              </a:xfrm>
              <a:custGeom>
                <a:avLst/>
                <a:gdLst>
                  <a:gd name="T0" fmla="*/ 33 w 33"/>
                  <a:gd name="T1" fmla="*/ 17 h 33"/>
                  <a:gd name="T2" fmla="*/ 33 w 33"/>
                  <a:gd name="T3" fmla="*/ 17 h 33"/>
                  <a:gd name="T4" fmla="*/ 16 w 33"/>
                  <a:gd name="T5" fmla="*/ 33 h 33"/>
                  <a:gd name="T6" fmla="*/ 0 w 33"/>
                  <a:gd name="T7" fmla="*/ 17 h 33"/>
                  <a:gd name="T8" fmla="*/ 16 w 33"/>
                  <a:gd name="T9" fmla="*/ 0 h 33"/>
                  <a:gd name="T10" fmla="*/ 33 w 33"/>
                  <a:gd name="T11" fmla="*/ 17 h 33"/>
                  <a:gd name="T12" fmla="*/ 33 w 33"/>
                  <a:gd name="T1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3">
                    <a:moveTo>
                      <a:pt x="33" y="17"/>
                    </a:moveTo>
                    <a:lnTo>
                      <a:pt x="33" y="17"/>
                    </a:lnTo>
                    <a:cubicBezTo>
                      <a:pt x="33" y="26"/>
                      <a:pt x="26" y="33"/>
                      <a:pt x="16" y="33"/>
                    </a:cubicBezTo>
                    <a:cubicBezTo>
                      <a:pt x="7" y="33"/>
                      <a:pt x="0" y="26"/>
                      <a:pt x="0" y="17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6" y="0"/>
                      <a:pt x="33" y="7"/>
                      <a:pt x="33" y="17"/>
                    </a:cubicBezTo>
                    <a:lnTo>
                      <a:pt x="33" y="17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54" name="Picture 30" descr="Image result for hadoop logo white">
            <a:extLst>
              <a:ext uri="{FF2B5EF4-FFF2-40B4-BE49-F238E27FC236}">
                <a16:creationId xmlns:a16="http://schemas.microsoft.com/office/drawing/2014/main" id="{8069F4D1-2CAA-4305-AD93-4A10B6FDF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877" y="2443681"/>
            <a:ext cx="883168" cy="27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TextBox 203">
            <a:extLst>
              <a:ext uri="{FF2B5EF4-FFF2-40B4-BE49-F238E27FC236}">
                <a16:creationId xmlns:a16="http://schemas.microsoft.com/office/drawing/2014/main" id="{3E83CD81-4B06-4774-9322-0C1FAB7A217E}"/>
              </a:ext>
            </a:extLst>
          </p:cNvPr>
          <p:cNvSpPr txBox="1"/>
          <p:nvPr/>
        </p:nvSpPr>
        <p:spPr>
          <a:xfrm>
            <a:off x="6601593" y="2976713"/>
            <a:ext cx="19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2010 cloud for startups and unicorns only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8AC5AD30-B695-4C7C-8FD8-15556D5DF2C8}"/>
              </a:ext>
            </a:extLst>
          </p:cNvPr>
          <p:cNvSpPr txBox="1"/>
          <p:nvPr/>
        </p:nvSpPr>
        <p:spPr>
          <a:xfrm>
            <a:off x="4885613" y="3010689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8932F8FA-C805-4D35-BA79-9DFFD8BAB34C}"/>
              </a:ext>
            </a:extLst>
          </p:cNvPr>
          <p:cNvGrpSpPr/>
          <p:nvPr/>
        </p:nvGrpSpPr>
        <p:grpSpPr>
          <a:xfrm>
            <a:off x="4579245" y="1391501"/>
            <a:ext cx="1592148" cy="1592149"/>
            <a:chOff x="3807947" y="1391501"/>
            <a:chExt cx="1592148" cy="1592149"/>
          </a:xfrm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E5836A9E-5614-4710-BC2D-72409744142E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1C73BF7-A117-4251-968C-DCFA9B5D88DD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716F400-1A9C-4C69-AD42-0D1F54073D0E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822CDAFB-1098-4371-8349-61920FAB64E8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AAB7F12B-C199-49BF-A12D-E14FD7A834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E4DDE22D-769D-44F1-81A3-079B6F09D3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D1EC069-6379-4E4F-B352-FE0F34FEBF50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DA4E459-D0BC-408B-8BCA-E4B12E4F589B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3F339F96-F2BF-4117-BF42-3B32E18AE5FE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8D5E5360-EDB6-4005-B65D-7959D91BDBF5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4076B7C9-663F-4165-ACBD-28E49E45DB68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9CD1551C-F25A-4FEB-BED3-0363DA6E35AE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AD2238BB-B1CC-432C-A031-3F20FD5C1318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12A3A92B-511E-421D-A1CD-6820A80EB339}"/>
                </a:ext>
              </a:extLst>
            </p:cNvPr>
            <p:cNvCxnSpPr>
              <a:cxnSpLocks/>
              <a:stCxn id="210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041D20F8-3CBA-451D-9A0A-7B0E803E0151}"/>
              </a:ext>
            </a:extLst>
          </p:cNvPr>
          <p:cNvGrpSpPr/>
          <p:nvPr/>
        </p:nvGrpSpPr>
        <p:grpSpPr>
          <a:xfrm>
            <a:off x="4373937" y="1180114"/>
            <a:ext cx="2014922" cy="2014922"/>
            <a:chOff x="3602639" y="1180114"/>
            <a:chExt cx="2014922" cy="2014922"/>
          </a:xfrm>
        </p:grpSpPr>
        <p:sp>
          <p:nvSpPr>
            <p:cNvPr id="223" name="Arc 222">
              <a:extLst>
                <a:ext uri="{FF2B5EF4-FFF2-40B4-BE49-F238E27FC236}">
                  <a16:creationId xmlns:a16="http://schemas.microsoft.com/office/drawing/2014/main" id="{3F9D1E63-75A2-4CB4-AF20-73CC9766DBF4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4" name="Arc 223">
              <a:extLst>
                <a:ext uri="{FF2B5EF4-FFF2-40B4-BE49-F238E27FC236}">
                  <a16:creationId xmlns:a16="http://schemas.microsoft.com/office/drawing/2014/main" id="{C31B3A67-B0CF-4BBF-8177-4532A5CF17FF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5" name="Arc 224">
              <a:extLst>
                <a:ext uri="{FF2B5EF4-FFF2-40B4-BE49-F238E27FC236}">
                  <a16:creationId xmlns:a16="http://schemas.microsoft.com/office/drawing/2014/main" id="{1F0F7977-CBD6-45FB-B7BC-18CC6802D004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6" name="Arc 225">
            <a:extLst>
              <a:ext uri="{FF2B5EF4-FFF2-40B4-BE49-F238E27FC236}">
                <a16:creationId xmlns:a16="http://schemas.microsoft.com/office/drawing/2014/main" id="{DBBB7764-8C55-4FE1-9990-195DFDB1B626}"/>
              </a:ext>
            </a:extLst>
          </p:cNvPr>
          <p:cNvSpPr/>
          <p:nvPr/>
        </p:nvSpPr>
        <p:spPr>
          <a:xfrm flipV="1">
            <a:off x="5277810" y="2110319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C421A5B-35BA-45B2-81C1-E31F731B75FA}"/>
              </a:ext>
            </a:extLst>
          </p:cNvPr>
          <p:cNvSpPr txBox="1"/>
          <p:nvPr/>
        </p:nvSpPr>
        <p:spPr>
          <a:xfrm>
            <a:off x="1211705" y="661330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</p:spTree>
    <p:extLst>
      <p:ext uri="{BB962C8B-B14F-4D97-AF65-F5344CB8AC3E}">
        <p14:creationId xmlns:p14="http://schemas.microsoft.com/office/powerpoint/2010/main" val="4162832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9" name="Group 1078">
            <a:extLst>
              <a:ext uri="{FF2B5EF4-FFF2-40B4-BE49-F238E27FC236}">
                <a16:creationId xmlns:a16="http://schemas.microsoft.com/office/drawing/2014/main" id="{158DD971-FF61-4BB8-90F8-2CBC58E78BB0}"/>
              </a:ext>
            </a:extLst>
          </p:cNvPr>
          <p:cNvGrpSpPr/>
          <p:nvPr/>
        </p:nvGrpSpPr>
        <p:grpSpPr>
          <a:xfrm>
            <a:off x="6392018" y="518010"/>
            <a:ext cx="2385949" cy="1781884"/>
            <a:chOff x="6392018" y="782157"/>
            <a:chExt cx="2385949" cy="1781884"/>
          </a:xfrm>
        </p:grpSpPr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84566291-3B63-40B2-8C51-DDA8B2F00E8F}"/>
                </a:ext>
              </a:extLst>
            </p:cNvPr>
            <p:cNvSpPr/>
            <p:nvPr/>
          </p:nvSpPr>
          <p:spPr>
            <a:xfrm>
              <a:off x="6545435" y="1161700"/>
              <a:ext cx="2069529" cy="1249791"/>
            </a:xfrm>
            <a:custGeom>
              <a:avLst/>
              <a:gdLst>
                <a:gd name="connsiteX0" fmla="*/ 771878 w 2069529"/>
                <a:gd name="connsiteY0" fmla="*/ 0 h 1249791"/>
                <a:gd name="connsiteX1" fmla="*/ 1134644 w 2069529"/>
                <a:gd name="connsiteY1" fmla="*/ 110809 h 1249791"/>
                <a:gd name="connsiteX2" fmla="*/ 1205806 w 2069529"/>
                <a:gd name="connsiteY2" fmla="*/ 166723 h 1249791"/>
                <a:gd name="connsiteX3" fmla="*/ 1265642 w 2069529"/>
                <a:gd name="connsiteY3" fmla="*/ 148149 h 1249791"/>
                <a:gd name="connsiteX4" fmla="*/ 1352984 w 2069529"/>
                <a:gd name="connsiteY4" fmla="*/ 139344 h 1249791"/>
                <a:gd name="connsiteX5" fmla="*/ 1777562 w 2069529"/>
                <a:gd name="connsiteY5" fmla="*/ 485385 h 1249791"/>
                <a:gd name="connsiteX6" fmla="*/ 1780421 w 2069529"/>
                <a:gd name="connsiteY6" fmla="*/ 513737 h 1249791"/>
                <a:gd name="connsiteX7" fmla="*/ 1841598 w 2069529"/>
                <a:gd name="connsiteY7" fmla="*/ 532727 h 1249791"/>
                <a:gd name="connsiteX8" fmla="*/ 2069529 w 2069529"/>
                <a:gd name="connsiteY8" fmla="*/ 876595 h 1249791"/>
                <a:gd name="connsiteX9" fmla="*/ 1696333 w 2069529"/>
                <a:gd name="connsiteY9" fmla="*/ 1249791 h 1249791"/>
                <a:gd name="connsiteX10" fmla="*/ 373196 w 2069529"/>
                <a:gd name="connsiteY10" fmla="*/ 1249791 h 1249791"/>
                <a:gd name="connsiteX11" fmla="*/ 0 w 2069529"/>
                <a:gd name="connsiteY11" fmla="*/ 876595 h 1249791"/>
                <a:gd name="connsiteX12" fmla="*/ 109306 w 2069529"/>
                <a:gd name="connsiteY12" fmla="*/ 612706 h 1249791"/>
                <a:gd name="connsiteX13" fmla="*/ 128272 w 2069529"/>
                <a:gd name="connsiteY13" fmla="*/ 597059 h 1249791"/>
                <a:gd name="connsiteX14" fmla="*/ 136235 w 2069529"/>
                <a:gd name="connsiteY14" fmla="*/ 518064 h 1249791"/>
                <a:gd name="connsiteX15" fmla="*/ 771878 w 2069529"/>
                <a:gd name="connsiteY15" fmla="*/ 0 h 124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69529" h="1249791">
                  <a:moveTo>
                    <a:pt x="771878" y="0"/>
                  </a:moveTo>
                  <a:cubicBezTo>
                    <a:pt x="906255" y="0"/>
                    <a:pt x="1031091" y="40850"/>
                    <a:pt x="1134644" y="110809"/>
                  </a:cubicBezTo>
                  <a:lnTo>
                    <a:pt x="1205806" y="166723"/>
                  </a:lnTo>
                  <a:lnTo>
                    <a:pt x="1265642" y="148149"/>
                  </a:lnTo>
                  <a:cubicBezTo>
                    <a:pt x="1293855" y="142376"/>
                    <a:pt x="1323065" y="139344"/>
                    <a:pt x="1352984" y="139344"/>
                  </a:cubicBezTo>
                  <a:cubicBezTo>
                    <a:pt x="1562416" y="139344"/>
                    <a:pt x="1737151" y="287900"/>
                    <a:pt x="1777562" y="485385"/>
                  </a:cubicBezTo>
                  <a:lnTo>
                    <a:pt x="1780421" y="513737"/>
                  </a:lnTo>
                  <a:lnTo>
                    <a:pt x="1841598" y="532727"/>
                  </a:lnTo>
                  <a:cubicBezTo>
                    <a:pt x="1975543" y="589382"/>
                    <a:pt x="2069529" y="722013"/>
                    <a:pt x="2069529" y="876595"/>
                  </a:cubicBezTo>
                  <a:cubicBezTo>
                    <a:pt x="2069529" y="1082706"/>
                    <a:pt x="1902443" y="1249791"/>
                    <a:pt x="1696333" y="1249791"/>
                  </a:cubicBezTo>
                  <a:lnTo>
                    <a:pt x="373196" y="1249791"/>
                  </a:lnTo>
                  <a:cubicBezTo>
                    <a:pt x="167085" y="1249791"/>
                    <a:pt x="0" y="1082706"/>
                    <a:pt x="0" y="876595"/>
                  </a:cubicBezTo>
                  <a:cubicBezTo>
                    <a:pt x="0" y="773540"/>
                    <a:pt x="41771" y="680242"/>
                    <a:pt x="109306" y="612706"/>
                  </a:cubicBezTo>
                  <a:lnTo>
                    <a:pt x="128272" y="597059"/>
                  </a:lnTo>
                  <a:lnTo>
                    <a:pt x="136235" y="518064"/>
                  </a:lnTo>
                  <a:cubicBezTo>
                    <a:pt x="196736" y="222405"/>
                    <a:pt x="458334" y="0"/>
                    <a:pt x="771878" y="0"/>
                  </a:cubicBezTo>
                  <a:close/>
                </a:path>
              </a:pathLst>
            </a:cu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4A3C8A08-8493-4F08-83BB-E4389F748D7D}"/>
                </a:ext>
              </a:extLst>
            </p:cNvPr>
            <p:cNvSpPr/>
            <p:nvPr/>
          </p:nvSpPr>
          <p:spPr>
            <a:xfrm>
              <a:off x="6392018" y="782157"/>
              <a:ext cx="2385949" cy="1781884"/>
            </a:xfrm>
            <a:custGeom>
              <a:avLst/>
              <a:gdLst>
                <a:gd name="connsiteX0" fmla="*/ 1033498 w 2385949"/>
                <a:gd name="connsiteY0" fmla="*/ 0 h 1781884"/>
                <a:gd name="connsiteX1" fmla="*/ 1472483 w 2385949"/>
                <a:gd name="connsiteY1" fmla="*/ 233407 h 1781884"/>
                <a:gd name="connsiteX2" fmla="*/ 1485121 w 2385949"/>
                <a:gd name="connsiteY2" fmla="*/ 256691 h 1781884"/>
                <a:gd name="connsiteX3" fmla="*/ 1552647 w 2385949"/>
                <a:gd name="connsiteY3" fmla="*/ 260100 h 1781884"/>
                <a:gd name="connsiteX4" fmla="*/ 2182903 w 2385949"/>
                <a:gd name="connsiteY4" fmla="*/ 837115 h 1781884"/>
                <a:gd name="connsiteX5" fmla="*/ 2186233 w 2385949"/>
                <a:gd name="connsiteY5" fmla="*/ 872343 h 1781884"/>
                <a:gd name="connsiteX6" fmla="*/ 2187959 w 2385949"/>
                <a:gd name="connsiteY6" fmla="*/ 878155 h 1781884"/>
                <a:gd name="connsiteX7" fmla="*/ 2188001 w 2385949"/>
                <a:gd name="connsiteY7" fmla="*/ 878572 h 1781884"/>
                <a:gd name="connsiteX8" fmla="*/ 2238050 w 2385949"/>
                <a:gd name="connsiteY8" fmla="*/ 919866 h 1781884"/>
                <a:gd name="connsiteX9" fmla="*/ 2385949 w 2385949"/>
                <a:gd name="connsiteY9" fmla="*/ 1276926 h 1781884"/>
                <a:gd name="connsiteX10" fmla="*/ 1880991 w 2385949"/>
                <a:gd name="connsiteY10" fmla="*/ 1781884 h 1781884"/>
                <a:gd name="connsiteX11" fmla="*/ 504958 w 2385949"/>
                <a:gd name="connsiteY11" fmla="*/ 1781884 h 1781884"/>
                <a:gd name="connsiteX12" fmla="*/ 0 w 2385949"/>
                <a:gd name="connsiteY12" fmla="*/ 1276926 h 1781884"/>
                <a:gd name="connsiteX13" fmla="*/ 147899 w 2385949"/>
                <a:gd name="connsiteY13" fmla="*/ 919866 h 1781884"/>
                <a:gd name="connsiteX14" fmla="*/ 148441 w 2385949"/>
                <a:gd name="connsiteY14" fmla="*/ 919420 h 1781884"/>
                <a:gd name="connsiteX15" fmla="*/ 156680 w 2385949"/>
                <a:gd name="connsiteY15" fmla="*/ 837691 h 1781884"/>
                <a:gd name="connsiteX16" fmla="*/ 531490 w 2385949"/>
                <a:gd name="connsiteY16" fmla="*/ 319739 h 1781884"/>
                <a:gd name="connsiteX17" fmla="*/ 553134 w 2385949"/>
                <a:gd name="connsiteY17" fmla="*/ 309641 h 1781884"/>
                <a:gd name="connsiteX18" fmla="*/ 594513 w 2385949"/>
                <a:gd name="connsiteY18" fmla="*/ 233407 h 1781884"/>
                <a:gd name="connsiteX19" fmla="*/ 1033498 w 2385949"/>
                <a:gd name="connsiteY19" fmla="*/ 0 h 178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85949" h="1781884">
                  <a:moveTo>
                    <a:pt x="1033498" y="0"/>
                  </a:moveTo>
                  <a:cubicBezTo>
                    <a:pt x="1216235" y="0"/>
                    <a:pt x="1377347" y="92586"/>
                    <a:pt x="1472483" y="233407"/>
                  </a:cubicBezTo>
                  <a:lnTo>
                    <a:pt x="1485121" y="256691"/>
                  </a:lnTo>
                  <a:lnTo>
                    <a:pt x="1552647" y="260100"/>
                  </a:lnTo>
                  <a:cubicBezTo>
                    <a:pt x="1868701" y="292197"/>
                    <a:pt x="2124013" y="529763"/>
                    <a:pt x="2182903" y="837115"/>
                  </a:cubicBezTo>
                  <a:lnTo>
                    <a:pt x="2186233" y="872343"/>
                  </a:lnTo>
                  <a:lnTo>
                    <a:pt x="2187959" y="878155"/>
                  </a:lnTo>
                  <a:lnTo>
                    <a:pt x="2188001" y="878572"/>
                  </a:lnTo>
                  <a:lnTo>
                    <a:pt x="2238050" y="919866"/>
                  </a:lnTo>
                  <a:cubicBezTo>
                    <a:pt x="2329430" y="1011246"/>
                    <a:pt x="2385949" y="1137486"/>
                    <a:pt x="2385949" y="1276926"/>
                  </a:cubicBezTo>
                  <a:cubicBezTo>
                    <a:pt x="2385949" y="1555806"/>
                    <a:pt x="2159871" y="1781884"/>
                    <a:pt x="1880991" y="1781884"/>
                  </a:cubicBezTo>
                  <a:lnTo>
                    <a:pt x="504958" y="1781884"/>
                  </a:lnTo>
                  <a:cubicBezTo>
                    <a:pt x="226078" y="1781884"/>
                    <a:pt x="0" y="1555806"/>
                    <a:pt x="0" y="1276926"/>
                  </a:cubicBezTo>
                  <a:cubicBezTo>
                    <a:pt x="0" y="1137486"/>
                    <a:pt x="56519" y="1011246"/>
                    <a:pt x="147899" y="919866"/>
                  </a:cubicBezTo>
                  <a:lnTo>
                    <a:pt x="148441" y="919420"/>
                  </a:lnTo>
                  <a:lnTo>
                    <a:pt x="156680" y="837691"/>
                  </a:lnTo>
                  <a:cubicBezTo>
                    <a:pt x="202005" y="616191"/>
                    <a:pt x="341492" y="428991"/>
                    <a:pt x="531490" y="319739"/>
                  </a:cubicBezTo>
                  <a:lnTo>
                    <a:pt x="553134" y="309641"/>
                  </a:lnTo>
                  <a:lnTo>
                    <a:pt x="594513" y="233407"/>
                  </a:lnTo>
                  <a:cubicBezTo>
                    <a:pt x="689650" y="92586"/>
                    <a:pt x="850762" y="0"/>
                    <a:pt x="1033498" y="0"/>
                  </a:cubicBez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2935ECE8-4F3F-4AEC-BFAC-A850E1466BD4}"/>
              </a:ext>
            </a:extLst>
          </p:cNvPr>
          <p:cNvGrpSpPr/>
          <p:nvPr/>
        </p:nvGrpSpPr>
        <p:grpSpPr>
          <a:xfrm flipV="1">
            <a:off x="6392018" y="2390884"/>
            <a:ext cx="2385949" cy="1781884"/>
            <a:chOff x="6392018" y="782157"/>
            <a:chExt cx="2385949" cy="1781884"/>
          </a:xfrm>
        </p:grpSpPr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C72EADC2-1A69-4C9E-9CDE-8DA9185AE640}"/>
                </a:ext>
              </a:extLst>
            </p:cNvPr>
            <p:cNvSpPr/>
            <p:nvPr/>
          </p:nvSpPr>
          <p:spPr>
            <a:xfrm>
              <a:off x="6545435" y="1161700"/>
              <a:ext cx="2069529" cy="1249791"/>
            </a:xfrm>
            <a:custGeom>
              <a:avLst/>
              <a:gdLst>
                <a:gd name="connsiteX0" fmla="*/ 771878 w 2069529"/>
                <a:gd name="connsiteY0" fmla="*/ 0 h 1249791"/>
                <a:gd name="connsiteX1" fmla="*/ 1134644 w 2069529"/>
                <a:gd name="connsiteY1" fmla="*/ 110809 h 1249791"/>
                <a:gd name="connsiteX2" fmla="*/ 1205806 w 2069529"/>
                <a:gd name="connsiteY2" fmla="*/ 166723 h 1249791"/>
                <a:gd name="connsiteX3" fmla="*/ 1265642 w 2069529"/>
                <a:gd name="connsiteY3" fmla="*/ 148149 h 1249791"/>
                <a:gd name="connsiteX4" fmla="*/ 1352984 w 2069529"/>
                <a:gd name="connsiteY4" fmla="*/ 139344 h 1249791"/>
                <a:gd name="connsiteX5" fmla="*/ 1777562 w 2069529"/>
                <a:gd name="connsiteY5" fmla="*/ 485385 h 1249791"/>
                <a:gd name="connsiteX6" fmla="*/ 1780421 w 2069529"/>
                <a:gd name="connsiteY6" fmla="*/ 513737 h 1249791"/>
                <a:gd name="connsiteX7" fmla="*/ 1841598 w 2069529"/>
                <a:gd name="connsiteY7" fmla="*/ 532727 h 1249791"/>
                <a:gd name="connsiteX8" fmla="*/ 2069529 w 2069529"/>
                <a:gd name="connsiteY8" fmla="*/ 876595 h 1249791"/>
                <a:gd name="connsiteX9" fmla="*/ 1696333 w 2069529"/>
                <a:gd name="connsiteY9" fmla="*/ 1249791 h 1249791"/>
                <a:gd name="connsiteX10" fmla="*/ 373196 w 2069529"/>
                <a:gd name="connsiteY10" fmla="*/ 1249791 h 1249791"/>
                <a:gd name="connsiteX11" fmla="*/ 0 w 2069529"/>
                <a:gd name="connsiteY11" fmla="*/ 876595 h 1249791"/>
                <a:gd name="connsiteX12" fmla="*/ 109306 w 2069529"/>
                <a:gd name="connsiteY12" fmla="*/ 612706 h 1249791"/>
                <a:gd name="connsiteX13" fmla="*/ 128272 w 2069529"/>
                <a:gd name="connsiteY13" fmla="*/ 597059 h 1249791"/>
                <a:gd name="connsiteX14" fmla="*/ 136235 w 2069529"/>
                <a:gd name="connsiteY14" fmla="*/ 518064 h 1249791"/>
                <a:gd name="connsiteX15" fmla="*/ 771878 w 2069529"/>
                <a:gd name="connsiteY15" fmla="*/ 0 h 124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69529" h="1249791">
                  <a:moveTo>
                    <a:pt x="771878" y="0"/>
                  </a:moveTo>
                  <a:cubicBezTo>
                    <a:pt x="906255" y="0"/>
                    <a:pt x="1031091" y="40850"/>
                    <a:pt x="1134644" y="110809"/>
                  </a:cubicBezTo>
                  <a:lnTo>
                    <a:pt x="1205806" y="166723"/>
                  </a:lnTo>
                  <a:lnTo>
                    <a:pt x="1265642" y="148149"/>
                  </a:lnTo>
                  <a:cubicBezTo>
                    <a:pt x="1293855" y="142376"/>
                    <a:pt x="1323065" y="139344"/>
                    <a:pt x="1352984" y="139344"/>
                  </a:cubicBezTo>
                  <a:cubicBezTo>
                    <a:pt x="1562416" y="139344"/>
                    <a:pt x="1737151" y="287900"/>
                    <a:pt x="1777562" y="485385"/>
                  </a:cubicBezTo>
                  <a:lnTo>
                    <a:pt x="1780421" y="513737"/>
                  </a:lnTo>
                  <a:lnTo>
                    <a:pt x="1841598" y="532727"/>
                  </a:lnTo>
                  <a:cubicBezTo>
                    <a:pt x="1975543" y="589382"/>
                    <a:pt x="2069529" y="722013"/>
                    <a:pt x="2069529" y="876595"/>
                  </a:cubicBezTo>
                  <a:cubicBezTo>
                    <a:pt x="2069529" y="1082706"/>
                    <a:pt x="1902443" y="1249791"/>
                    <a:pt x="1696333" y="1249791"/>
                  </a:cubicBezTo>
                  <a:lnTo>
                    <a:pt x="373196" y="1249791"/>
                  </a:lnTo>
                  <a:cubicBezTo>
                    <a:pt x="167085" y="1249791"/>
                    <a:pt x="0" y="1082706"/>
                    <a:pt x="0" y="876595"/>
                  </a:cubicBezTo>
                  <a:cubicBezTo>
                    <a:pt x="0" y="773540"/>
                    <a:pt x="41771" y="680242"/>
                    <a:pt x="109306" y="612706"/>
                  </a:cubicBezTo>
                  <a:lnTo>
                    <a:pt x="128272" y="597059"/>
                  </a:lnTo>
                  <a:lnTo>
                    <a:pt x="136235" y="518064"/>
                  </a:lnTo>
                  <a:cubicBezTo>
                    <a:pt x="196736" y="222405"/>
                    <a:pt x="458334" y="0"/>
                    <a:pt x="771878" y="0"/>
                  </a:cubicBezTo>
                  <a:close/>
                </a:path>
              </a:pathLst>
            </a:cu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84FD7709-33CC-4E17-8254-B8818C40FD78}"/>
                </a:ext>
              </a:extLst>
            </p:cNvPr>
            <p:cNvSpPr/>
            <p:nvPr/>
          </p:nvSpPr>
          <p:spPr>
            <a:xfrm>
              <a:off x="6392018" y="782157"/>
              <a:ext cx="2385949" cy="1781884"/>
            </a:xfrm>
            <a:custGeom>
              <a:avLst/>
              <a:gdLst>
                <a:gd name="connsiteX0" fmla="*/ 1033498 w 2385949"/>
                <a:gd name="connsiteY0" fmla="*/ 0 h 1781884"/>
                <a:gd name="connsiteX1" fmla="*/ 1472483 w 2385949"/>
                <a:gd name="connsiteY1" fmla="*/ 233407 h 1781884"/>
                <a:gd name="connsiteX2" fmla="*/ 1485121 w 2385949"/>
                <a:gd name="connsiteY2" fmla="*/ 256691 h 1781884"/>
                <a:gd name="connsiteX3" fmla="*/ 1552647 w 2385949"/>
                <a:gd name="connsiteY3" fmla="*/ 260100 h 1781884"/>
                <a:gd name="connsiteX4" fmla="*/ 2182903 w 2385949"/>
                <a:gd name="connsiteY4" fmla="*/ 837115 h 1781884"/>
                <a:gd name="connsiteX5" fmla="*/ 2186233 w 2385949"/>
                <a:gd name="connsiteY5" fmla="*/ 872343 h 1781884"/>
                <a:gd name="connsiteX6" fmla="*/ 2187959 w 2385949"/>
                <a:gd name="connsiteY6" fmla="*/ 878155 h 1781884"/>
                <a:gd name="connsiteX7" fmla="*/ 2188001 w 2385949"/>
                <a:gd name="connsiteY7" fmla="*/ 878572 h 1781884"/>
                <a:gd name="connsiteX8" fmla="*/ 2238050 w 2385949"/>
                <a:gd name="connsiteY8" fmla="*/ 919866 h 1781884"/>
                <a:gd name="connsiteX9" fmla="*/ 2385949 w 2385949"/>
                <a:gd name="connsiteY9" fmla="*/ 1276926 h 1781884"/>
                <a:gd name="connsiteX10" fmla="*/ 1880991 w 2385949"/>
                <a:gd name="connsiteY10" fmla="*/ 1781884 h 1781884"/>
                <a:gd name="connsiteX11" fmla="*/ 504958 w 2385949"/>
                <a:gd name="connsiteY11" fmla="*/ 1781884 h 1781884"/>
                <a:gd name="connsiteX12" fmla="*/ 0 w 2385949"/>
                <a:gd name="connsiteY12" fmla="*/ 1276926 h 1781884"/>
                <a:gd name="connsiteX13" fmla="*/ 147899 w 2385949"/>
                <a:gd name="connsiteY13" fmla="*/ 919866 h 1781884"/>
                <a:gd name="connsiteX14" fmla="*/ 148441 w 2385949"/>
                <a:gd name="connsiteY14" fmla="*/ 919420 h 1781884"/>
                <a:gd name="connsiteX15" fmla="*/ 156680 w 2385949"/>
                <a:gd name="connsiteY15" fmla="*/ 837691 h 1781884"/>
                <a:gd name="connsiteX16" fmla="*/ 531490 w 2385949"/>
                <a:gd name="connsiteY16" fmla="*/ 319739 h 1781884"/>
                <a:gd name="connsiteX17" fmla="*/ 553134 w 2385949"/>
                <a:gd name="connsiteY17" fmla="*/ 309641 h 1781884"/>
                <a:gd name="connsiteX18" fmla="*/ 594513 w 2385949"/>
                <a:gd name="connsiteY18" fmla="*/ 233407 h 1781884"/>
                <a:gd name="connsiteX19" fmla="*/ 1033498 w 2385949"/>
                <a:gd name="connsiteY19" fmla="*/ 0 h 178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85949" h="1781884">
                  <a:moveTo>
                    <a:pt x="1033498" y="0"/>
                  </a:moveTo>
                  <a:cubicBezTo>
                    <a:pt x="1216235" y="0"/>
                    <a:pt x="1377347" y="92586"/>
                    <a:pt x="1472483" y="233407"/>
                  </a:cubicBezTo>
                  <a:lnTo>
                    <a:pt x="1485121" y="256691"/>
                  </a:lnTo>
                  <a:lnTo>
                    <a:pt x="1552647" y="260100"/>
                  </a:lnTo>
                  <a:cubicBezTo>
                    <a:pt x="1868701" y="292197"/>
                    <a:pt x="2124013" y="529763"/>
                    <a:pt x="2182903" y="837115"/>
                  </a:cubicBezTo>
                  <a:lnTo>
                    <a:pt x="2186233" y="872343"/>
                  </a:lnTo>
                  <a:lnTo>
                    <a:pt x="2187959" y="878155"/>
                  </a:lnTo>
                  <a:lnTo>
                    <a:pt x="2188001" y="878572"/>
                  </a:lnTo>
                  <a:lnTo>
                    <a:pt x="2238050" y="919866"/>
                  </a:lnTo>
                  <a:cubicBezTo>
                    <a:pt x="2329430" y="1011246"/>
                    <a:pt x="2385949" y="1137486"/>
                    <a:pt x="2385949" y="1276926"/>
                  </a:cubicBezTo>
                  <a:cubicBezTo>
                    <a:pt x="2385949" y="1555806"/>
                    <a:pt x="2159871" y="1781884"/>
                    <a:pt x="1880991" y="1781884"/>
                  </a:cubicBezTo>
                  <a:lnTo>
                    <a:pt x="504958" y="1781884"/>
                  </a:lnTo>
                  <a:cubicBezTo>
                    <a:pt x="226078" y="1781884"/>
                    <a:pt x="0" y="1555806"/>
                    <a:pt x="0" y="1276926"/>
                  </a:cubicBezTo>
                  <a:cubicBezTo>
                    <a:pt x="0" y="1137486"/>
                    <a:pt x="56519" y="1011246"/>
                    <a:pt x="147899" y="919866"/>
                  </a:cubicBezTo>
                  <a:lnTo>
                    <a:pt x="148441" y="919420"/>
                  </a:lnTo>
                  <a:lnTo>
                    <a:pt x="156680" y="837691"/>
                  </a:lnTo>
                  <a:cubicBezTo>
                    <a:pt x="202005" y="616191"/>
                    <a:pt x="341492" y="428991"/>
                    <a:pt x="531490" y="319739"/>
                  </a:cubicBezTo>
                  <a:lnTo>
                    <a:pt x="553134" y="309641"/>
                  </a:lnTo>
                  <a:lnTo>
                    <a:pt x="594513" y="233407"/>
                  </a:lnTo>
                  <a:cubicBezTo>
                    <a:pt x="689650" y="92586"/>
                    <a:pt x="850762" y="0"/>
                    <a:pt x="1033498" y="0"/>
                  </a:cubicBez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097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B69FF078-CC28-4F84-8EF3-8054E4CCBDCA}"/>
              </a:ext>
            </a:extLst>
          </p:cNvPr>
          <p:cNvGrpSpPr/>
          <p:nvPr/>
        </p:nvGrpSpPr>
        <p:grpSpPr>
          <a:xfrm>
            <a:off x="332633" y="473048"/>
            <a:ext cx="4264767" cy="3702220"/>
            <a:chOff x="332633" y="473048"/>
            <a:chExt cx="4658467" cy="370222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F3ACB686-578E-455B-8582-ECB68E8F7BAF}"/>
                </a:ext>
              </a:extLst>
            </p:cNvPr>
            <p:cNvGrpSpPr/>
            <p:nvPr/>
          </p:nvGrpSpPr>
          <p:grpSpPr>
            <a:xfrm>
              <a:off x="877897" y="1077316"/>
              <a:ext cx="3567940" cy="2713666"/>
              <a:chOff x="877897" y="1077316"/>
              <a:chExt cx="3567940" cy="2713666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08C6675-7C0E-4C75-BFFB-12AB46B314D0}"/>
                  </a:ext>
                </a:extLst>
              </p:cNvPr>
              <p:cNvSpPr/>
              <p:nvPr/>
            </p:nvSpPr>
            <p:spPr>
              <a:xfrm>
                <a:off x="877897" y="1895278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265DB84-B6C7-41FA-8C53-1708A3EDFA8B}"/>
                  </a:ext>
                </a:extLst>
              </p:cNvPr>
              <p:cNvSpPr/>
              <p:nvPr/>
            </p:nvSpPr>
            <p:spPr>
              <a:xfrm>
                <a:off x="877897" y="2304259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8885A7B-C4C2-4D2A-8C01-BB1F6445657F}"/>
                  </a:ext>
                </a:extLst>
              </p:cNvPr>
              <p:cNvSpPr/>
              <p:nvPr/>
            </p:nvSpPr>
            <p:spPr>
              <a:xfrm>
                <a:off x="877897" y="271324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ACE376A-E77D-467C-A786-28D9B1C71F54}"/>
                  </a:ext>
                </a:extLst>
              </p:cNvPr>
              <p:cNvSpPr/>
              <p:nvPr/>
            </p:nvSpPr>
            <p:spPr>
              <a:xfrm>
                <a:off x="877897" y="3122221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8BFAEE6-739D-42E2-9F71-5B3E68274170}"/>
                  </a:ext>
                </a:extLst>
              </p:cNvPr>
              <p:cNvSpPr/>
              <p:nvPr/>
            </p:nvSpPr>
            <p:spPr>
              <a:xfrm>
                <a:off x="877897" y="353120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8C7C44C-FAD0-474A-AB78-53DE5E843ED3}"/>
                  </a:ext>
                </a:extLst>
              </p:cNvPr>
              <p:cNvSpPr/>
              <p:nvPr/>
            </p:nvSpPr>
            <p:spPr>
              <a:xfrm>
                <a:off x="877897" y="1486297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E63FF585-695C-455A-9A28-7C87C5F5517C}"/>
                  </a:ext>
                </a:extLst>
              </p:cNvPr>
              <p:cNvSpPr/>
              <p:nvPr/>
            </p:nvSpPr>
            <p:spPr>
              <a:xfrm>
                <a:off x="877897" y="1077316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C4D0062-5BC5-4B1E-BB2A-C1BAB0B7E970}"/>
                </a:ext>
              </a:extLst>
            </p:cNvPr>
            <p:cNvSpPr/>
            <p:nvPr/>
          </p:nvSpPr>
          <p:spPr>
            <a:xfrm>
              <a:off x="332633" y="473048"/>
              <a:ext cx="4658467" cy="3702220"/>
            </a:xfrm>
            <a:custGeom>
              <a:avLst/>
              <a:gdLst>
                <a:gd name="connsiteX0" fmla="*/ 269158 w 4828451"/>
                <a:gd name="connsiteY0" fmla="*/ 0 h 3702220"/>
                <a:gd name="connsiteX1" fmla="*/ 4559296 w 4828451"/>
                <a:gd name="connsiteY1" fmla="*/ 0 h 3702220"/>
                <a:gd name="connsiteX2" fmla="*/ 4559296 w 4828451"/>
                <a:gd name="connsiteY2" fmla="*/ 2069658 h 3702220"/>
                <a:gd name="connsiteX3" fmla="*/ 4559296 w 4828451"/>
                <a:gd name="connsiteY3" fmla="*/ 2069658 h 3702220"/>
                <a:gd name="connsiteX4" fmla="*/ 4559296 w 4828451"/>
                <a:gd name="connsiteY4" fmla="*/ 3311430 h 3702220"/>
                <a:gd name="connsiteX5" fmla="*/ 4828451 w 4828451"/>
                <a:gd name="connsiteY5" fmla="*/ 3311430 h 3702220"/>
                <a:gd name="connsiteX6" fmla="*/ 4828451 w 4828451"/>
                <a:gd name="connsiteY6" fmla="*/ 3702220 h 3702220"/>
                <a:gd name="connsiteX7" fmla="*/ 0 w 4828451"/>
                <a:gd name="connsiteY7" fmla="*/ 3702220 h 3702220"/>
                <a:gd name="connsiteX8" fmla="*/ 0 w 4828451"/>
                <a:gd name="connsiteY8" fmla="*/ 3311430 h 3702220"/>
                <a:gd name="connsiteX9" fmla="*/ 269158 w 4828451"/>
                <a:gd name="connsiteY9" fmla="*/ 3311430 h 3702220"/>
                <a:gd name="connsiteX10" fmla="*/ 269158 w 4828451"/>
                <a:gd name="connsiteY10" fmla="*/ 576848 h 3702220"/>
                <a:gd name="connsiteX11" fmla="*/ 269158 w 4828451"/>
                <a:gd name="connsiteY11" fmla="*/ 576848 h 370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8451" h="3702220">
                  <a:moveTo>
                    <a:pt x="269158" y="0"/>
                  </a:moveTo>
                  <a:lnTo>
                    <a:pt x="4559296" y="0"/>
                  </a:lnTo>
                  <a:lnTo>
                    <a:pt x="4559296" y="2069658"/>
                  </a:lnTo>
                  <a:lnTo>
                    <a:pt x="4559296" y="2069658"/>
                  </a:lnTo>
                  <a:lnTo>
                    <a:pt x="4559296" y="3311430"/>
                  </a:lnTo>
                  <a:lnTo>
                    <a:pt x="4828451" y="3311430"/>
                  </a:lnTo>
                  <a:lnTo>
                    <a:pt x="4828451" y="3702220"/>
                  </a:lnTo>
                  <a:lnTo>
                    <a:pt x="0" y="3702220"/>
                  </a:lnTo>
                  <a:lnTo>
                    <a:pt x="0" y="3311430"/>
                  </a:lnTo>
                  <a:lnTo>
                    <a:pt x="269158" y="3311430"/>
                  </a:lnTo>
                  <a:lnTo>
                    <a:pt x="269158" y="576848"/>
                  </a:lnTo>
                  <a:lnTo>
                    <a:pt x="269158" y="576848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2E03CCE4-B7F9-4649-8E51-BC2D95AE0E60}"/>
              </a:ext>
            </a:extLst>
          </p:cNvPr>
          <p:cNvSpPr/>
          <p:nvPr/>
        </p:nvSpPr>
        <p:spPr>
          <a:xfrm>
            <a:off x="7238582" y="141661"/>
            <a:ext cx="69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592B140-80B0-418B-9345-05ABFD324D26}"/>
              </a:ext>
            </a:extLst>
          </p:cNvPr>
          <p:cNvSpPr txBox="1"/>
          <p:nvPr/>
        </p:nvSpPr>
        <p:spPr>
          <a:xfrm>
            <a:off x="5326501" y="4236466"/>
            <a:ext cx="358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Early adopter enterprise and web scaled startups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762986F5-327A-4759-B275-E3BD5AD94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0791" y="1286183"/>
            <a:ext cx="462410" cy="210636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9B3F9AB8-1625-440F-9738-19B414924A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0" y="2111361"/>
            <a:ext cx="917112" cy="129592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C49E1DF3-2ABD-43C5-A67D-2B34FD347A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124" y="2946125"/>
            <a:ext cx="847744" cy="129592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86829C5E-73CB-4666-8869-41840BB365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574" y="3286219"/>
            <a:ext cx="576844" cy="244654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9F924F7A-C318-46F0-A823-4DAB46F3BA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124" y="3741373"/>
            <a:ext cx="847744" cy="180116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DBC0407D-B112-47E2-8D26-9A607E80FF6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5514" y="1707321"/>
            <a:ext cx="552964" cy="19353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B9F19C2-47C5-49BC-A07A-5929297A016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9912" y="2451455"/>
            <a:ext cx="284168" cy="28416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DB04D7E4-0A7F-4ED4-99A3-FB0513ADBE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9646" y="1211531"/>
            <a:ext cx="1953757" cy="465827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9286E80D-1A6C-4E46-B5BF-5E4A5C6582F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25272" y="1918532"/>
            <a:ext cx="1522504" cy="294679"/>
          </a:xfrm>
          <a:prstGeom prst="rect">
            <a:avLst/>
          </a:prstGeom>
        </p:spPr>
      </p:pic>
      <p:pic>
        <p:nvPicPr>
          <p:cNvPr id="109" name="Picture 6" descr="Image result for mysql logo png">
            <a:extLst>
              <a:ext uri="{FF2B5EF4-FFF2-40B4-BE49-F238E27FC236}">
                <a16:creationId xmlns:a16="http://schemas.microsoft.com/office/drawing/2014/main" id="{EC5D6B72-372D-4076-A3DD-1C882E3E3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44" y="2454386"/>
            <a:ext cx="1205845" cy="8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05E93DB5-33EC-4322-8EDA-11C83D1CCF9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05573" y="3555040"/>
            <a:ext cx="2161902" cy="383800"/>
          </a:xfrm>
          <a:prstGeom prst="rect">
            <a:avLst/>
          </a:prstGeom>
        </p:spPr>
      </p:pic>
      <p:pic>
        <p:nvPicPr>
          <p:cNvPr id="120" name="Picture 6" descr="Image result for mysql logo png">
            <a:extLst>
              <a:ext uri="{FF2B5EF4-FFF2-40B4-BE49-F238E27FC236}">
                <a16:creationId xmlns:a16="http://schemas.microsoft.com/office/drawing/2014/main" id="{4FC617A2-8AA7-4EA5-A1F9-D77417B05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31" y="1360932"/>
            <a:ext cx="540812" cy="3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148940CD-CBA3-4E9D-AF79-8A5DA8CF70C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217903" y="1632849"/>
            <a:ext cx="561626" cy="132459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50917729-EBA7-4A1F-98F1-D01F81C56C69}"/>
              </a:ext>
            </a:extLst>
          </p:cNvPr>
          <p:cNvGrpSpPr/>
          <p:nvPr/>
        </p:nvGrpSpPr>
        <p:grpSpPr>
          <a:xfrm>
            <a:off x="6901543" y="929004"/>
            <a:ext cx="493486" cy="478580"/>
            <a:chOff x="520932" y="723900"/>
            <a:chExt cx="807146" cy="78276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9F208ED-1CD2-466F-B688-4DBA3E77BF0C}"/>
                </a:ext>
              </a:extLst>
            </p:cNvPr>
            <p:cNvSpPr txBox="1"/>
            <p:nvPr/>
          </p:nvSpPr>
          <p:spPr>
            <a:xfrm>
              <a:off x="520932" y="1309718"/>
              <a:ext cx="807146" cy="19694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EC2</a:t>
              </a:r>
            </a:p>
          </p:txBody>
        </p:sp>
        <p:grpSp>
          <p:nvGrpSpPr>
            <p:cNvPr id="127" name="Group 4">
              <a:extLst>
                <a:ext uri="{FF2B5EF4-FFF2-40B4-BE49-F238E27FC236}">
                  <a16:creationId xmlns:a16="http://schemas.microsoft.com/office/drawing/2014/main" id="{592EC428-45F6-470A-B51F-A689B057AB6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61988" y="723900"/>
              <a:ext cx="538163" cy="539750"/>
              <a:chOff x="417" y="456"/>
              <a:chExt cx="339" cy="340"/>
            </a:xfrm>
          </p:grpSpPr>
          <p:sp>
            <p:nvSpPr>
              <p:cNvPr id="129" name="Freeform 5">
                <a:extLst>
                  <a:ext uri="{FF2B5EF4-FFF2-40B4-BE49-F238E27FC236}">
                    <a16:creationId xmlns:a16="http://schemas.microsoft.com/office/drawing/2014/main" id="{44079928-1942-4943-8013-BDB2364E3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" y="456"/>
                <a:ext cx="184" cy="184"/>
              </a:xfrm>
              <a:custGeom>
                <a:avLst/>
                <a:gdLst>
                  <a:gd name="T0" fmla="*/ 0 w 347"/>
                  <a:gd name="T1" fmla="*/ 80 h 347"/>
                  <a:gd name="T2" fmla="*/ 0 w 347"/>
                  <a:gd name="T3" fmla="*/ 80 h 347"/>
                  <a:gd name="T4" fmla="*/ 0 w 347"/>
                  <a:gd name="T5" fmla="*/ 14 h 347"/>
                  <a:gd name="T6" fmla="*/ 14 w 347"/>
                  <a:gd name="T7" fmla="*/ 0 h 347"/>
                  <a:gd name="T8" fmla="*/ 333 w 347"/>
                  <a:gd name="T9" fmla="*/ 0 h 347"/>
                  <a:gd name="T10" fmla="*/ 347 w 347"/>
                  <a:gd name="T11" fmla="*/ 14 h 347"/>
                  <a:gd name="T12" fmla="*/ 347 w 347"/>
                  <a:gd name="T13" fmla="*/ 333 h 347"/>
                  <a:gd name="T14" fmla="*/ 333 w 347"/>
                  <a:gd name="T15" fmla="*/ 347 h 347"/>
                  <a:gd name="T16" fmla="*/ 267 w 347"/>
                  <a:gd name="T17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7" h="347">
                    <a:moveTo>
                      <a:pt x="0" y="80"/>
                    </a:moveTo>
                    <a:lnTo>
                      <a:pt x="0" y="80"/>
                    </a:lnTo>
                    <a:lnTo>
                      <a:pt x="0" y="14"/>
                    </a:lnTo>
                    <a:cubicBezTo>
                      <a:pt x="0" y="6"/>
                      <a:pt x="6" y="0"/>
                      <a:pt x="14" y="0"/>
                    </a:cubicBezTo>
                    <a:lnTo>
                      <a:pt x="333" y="0"/>
                    </a:lnTo>
                    <a:cubicBezTo>
                      <a:pt x="341" y="0"/>
                      <a:pt x="347" y="6"/>
                      <a:pt x="347" y="14"/>
                    </a:cubicBezTo>
                    <a:lnTo>
                      <a:pt x="347" y="333"/>
                    </a:lnTo>
                    <a:cubicBezTo>
                      <a:pt x="347" y="341"/>
                      <a:pt x="341" y="347"/>
                      <a:pt x="333" y="347"/>
                    </a:cubicBezTo>
                    <a:lnTo>
                      <a:pt x="267" y="347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6">
                <a:extLst>
                  <a:ext uri="{FF2B5EF4-FFF2-40B4-BE49-F238E27FC236}">
                    <a16:creationId xmlns:a16="http://schemas.microsoft.com/office/drawing/2014/main" id="{1856E06C-18CA-4119-B714-036949F57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612"/>
                <a:ext cx="183" cy="184"/>
              </a:xfrm>
              <a:custGeom>
                <a:avLst/>
                <a:gdLst>
                  <a:gd name="T0" fmla="*/ 346 w 346"/>
                  <a:gd name="T1" fmla="*/ 266 h 346"/>
                  <a:gd name="T2" fmla="*/ 346 w 346"/>
                  <a:gd name="T3" fmla="*/ 266 h 346"/>
                  <a:gd name="T4" fmla="*/ 346 w 346"/>
                  <a:gd name="T5" fmla="*/ 333 h 346"/>
                  <a:gd name="T6" fmla="*/ 333 w 346"/>
                  <a:gd name="T7" fmla="*/ 346 h 346"/>
                  <a:gd name="T8" fmla="*/ 13 w 346"/>
                  <a:gd name="T9" fmla="*/ 346 h 346"/>
                  <a:gd name="T10" fmla="*/ 0 w 346"/>
                  <a:gd name="T11" fmla="*/ 333 h 346"/>
                  <a:gd name="T12" fmla="*/ 0 w 346"/>
                  <a:gd name="T13" fmla="*/ 13 h 346"/>
                  <a:gd name="T14" fmla="*/ 13 w 346"/>
                  <a:gd name="T15" fmla="*/ 0 h 346"/>
                  <a:gd name="T16" fmla="*/ 80 w 346"/>
                  <a:gd name="T17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6" h="346">
                    <a:moveTo>
                      <a:pt x="346" y="266"/>
                    </a:moveTo>
                    <a:lnTo>
                      <a:pt x="346" y="266"/>
                    </a:lnTo>
                    <a:lnTo>
                      <a:pt x="346" y="333"/>
                    </a:lnTo>
                    <a:cubicBezTo>
                      <a:pt x="346" y="340"/>
                      <a:pt x="340" y="346"/>
                      <a:pt x="333" y="346"/>
                    </a:cubicBezTo>
                    <a:lnTo>
                      <a:pt x="13" y="346"/>
                    </a:lnTo>
                    <a:cubicBezTo>
                      <a:pt x="6" y="346"/>
                      <a:pt x="0" y="340"/>
                      <a:pt x="0" y="333"/>
                    </a:cubicBezTo>
                    <a:lnTo>
                      <a:pt x="0" y="13"/>
                    </a:lnTo>
                    <a:cubicBezTo>
                      <a:pt x="0" y="6"/>
                      <a:pt x="6" y="0"/>
                      <a:pt x="13" y="0"/>
                    </a:cubicBezTo>
                    <a:lnTo>
                      <a:pt x="80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7">
                <a:extLst>
                  <a:ext uri="{FF2B5EF4-FFF2-40B4-BE49-F238E27FC236}">
                    <a16:creationId xmlns:a16="http://schemas.microsoft.com/office/drawing/2014/main" id="{1F591CA6-361A-43FC-A9C7-FC125F2B7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" y="541"/>
                <a:ext cx="169" cy="170"/>
              </a:xfrm>
              <a:custGeom>
                <a:avLst/>
                <a:gdLst>
                  <a:gd name="T0" fmla="*/ 16 w 320"/>
                  <a:gd name="T1" fmla="*/ 0 h 320"/>
                  <a:gd name="T2" fmla="*/ 16 w 320"/>
                  <a:gd name="T3" fmla="*/ 0 h 320"/>
                  <a:gd name="T4" fmla="*/ 304 w 320"/>
                  <a:gd name="T5" fmla="*/ 0 h 320"/>
                  <a:gd name="T6" fmla="*/ 320 w 320"/>
                  <a:gd name="T7" fmla="*/ 16 h 320"/>
                  <a:gd name="T8" fmla="*/ 320 w 320"/>
                  <a:gd name="T9" fmla="*/ 304 h 320"/>
                  <a:gd name="T10" fmla="*/ 304 w 320"/>
                  <a:gd name="T11" fmla="*/ 320 h 320"/>
                  <a:gd name="T12" fmla="*/ 16 w 320"/>
                  <a:gd name="T13" fmla="*/ 320 h 320"/>
                  <a:gd name="T14" fmla="*/ 0 w 320"/>
                  <a:gd name="T15" fmla="*/ 304 h 320"/>
                  <a:gd name="T16" fmla="*/ 0 w 320"/>
                  <a:gd name="T17" fmla="*/ 16 h 320"/>
                  <a:gd name="T18" fmla="*/ 16 w 320"/>
                  <a:gd name="T19" fmla="*/ 0 h 320"/>
                  <a:gd name="T20" fmla="*/ 16 w 320"/>
                  <a:gd name="T21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0" h="320">
                    <a:moveTo>
                      <a:pt x="16" y="0"/>
                    </a:moveTo>
                    <a:lnTo>
                      <a:pt x="16" y="0"/>
                    </a:lnTo>
                    <a:lnTo>
                      <a:pt x="304" y="0"/>
                    </a:lnTo>
                    <a:cubicBezTo>
                      <a:pt x="313" y="0"/>
                      <a:pt x="320" y="7"/>
                      <a:pt x="320" y="16"/>
                    </a:cubicBezTo>
                    <a:lnTo>
                      <a:pt x="320" y="304"/>
                    </a:lnTo>
                    <a:cubicBezTo>
                      <a:pt x="320" y="313"/>
                      <a:pt x="313" y="320"/>
                      <a:pt x="304" y="320"/>
                    </a:cubicBezTo>
                    <a:lnTo>
                      <a:pt x="16" y="320"/>
                    </a:lnTo>
                    <a:cubicBezTo>
                      <a:pt x="7" y="320"/>
                      <a:pt x="0" y="313"/>
                      <a:pt x="0" y="304"/>
                    </a:cubicBezTo>
                    <a:lnTo>
                      <a:pt x="0" y="16"/>
                    </a:lnTo>
                    <a:cubicBezTo>
                      <a:pt x="0" y="7"/>
                      <a:pt x="7" y="0"/>
                      <a:pt x="16" y="0"/>
                    </a:cubicBezTo>
                    <a:lnTo>
                      <a:pt x="16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8">
                <a:extLst>
                  <a:ext uri="{FF2B5EF4-FFF2-40B4-BE49-F238E27FC236}">
                    <a16:creationId xmlns:a16="http://schemas.microsoft.com/office/drawing/2014/main" id="{9EBA6367-E1D3-42B0-8219-CA655C8E9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9">
                <a:extLst>
                  <a:ext uri="{FF2B5EF4-FFF2-40B4-BE49-F238E27FC236}">
                    <a16:creationId xmlns:a16="http://schemas.microsoft.com/office/drawing/2014/main" id="{1E4A1B8E-BC25-43EE-B4C4-10551848A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0">
                <a:extLst>
                  <a:ext uri="{FF2B5EF4-FFF2-40B4-BE49-F238E27FC236}">
                    <a16:creationId xmlns:a16="http://schemas.microsoft.com/office/drawing/2014/main" id="{73FD070B-5CB0-41F0-B6E2-F9E18CFC92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1">
                <a:extLst>
                  <a:ext uri="{FF2B5EF4-FFF2-40B4-BE49-F238E27FC236}">
                    <a16:creationId xmlns:a16="http://schemas.microsoft.com/office/drawing/2014/main" id="{013D30C8-8228-4212-AD29-0E26CF834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2">
                <a:extLst>
                  <a:ext uri="{FF2B5EF4-FFF2-40B4-BE49-F238E27FC236}">
                    <a16:creationId xmlns:a16="http://schemas.microsoft.com/office/drawing/2014/main" id="{63589A07-8617-4C77-BCAF-88B85B413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513"/>
                <a:ext cx="0" cy="28"/>
              </a:xfrm>
              <a:custGeom>
                <a:avLst/>
                <a:gdLst>
                  <a:gd name="T0" fmla="*/ 0 h 53"/>
                  <a:gd name="T1" fmla="*/ 0 h 53"/>
                  <a:gd name="T2" fmla="*/ 53 h 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3">
                <a:extLst>
                  <a:ext uri="{FF2B5EF4-FFF2-40B4-BE49-F238E27FC236}">
                    <a16:creationId xmlns:a16="http://schemas.microsoft.com/office/drawing/2014/main" id="{B58211A5-EECF-41E9-B792-A9FF0770C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4">
                <a:extLst>
                  <a:ext uri="{FF2B5EF4-FFF2-40B4-BE49-F238E27FC236}">
                    <a16:creationId xmlns:a16="http://schemas.microsoft.com/office/drawing/2014/main" id="{A9321CAF-E499-4855-B04D-03E0BF95D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5">
                <a:extLst>
                  <a:ext uri="{FF2B5EF4-FFF2-40B4-BE49-F238E27FC236}">
                    <a16:creationId xmlns:a16="http://schemas.microsoft.com/office/drawing/2014/main" id="{55AA5934-19E1-4AFB-8167-5006B16C1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6">
                <a:extLst>
                  <a:ext uri="{FF2B5EF4-FFF2-40B4-BE49-F238E27FC236}">
                    <a16:creationId xmlns:a16="http://schemas.microsoft.com/office/drawing/2014/main" id="{4B7EB600-584E-4ED9-B3C9-6D9A39A4F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7">
                <a:extLst>
                  <a:ext uri="{FF2B5EF4-FFF2-40B4-BE49-F238E27FC236}">
                    <a16:creationId xmlns:a16="http://schemas.microsoft.com/office/drawing/2014/main" id="{653F5E44-37C5-4203-A364-51CF741C3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711"/>
                <a:ext cx="0" cy="29"/>
              </a:xfrm>
              <a:custGeom>
                <a:avLst/>
                <a:gdLst>
                  <a:gd name="T0" fmla="*/ 0 h 54"/>
                  <a:gd name="T1" fmla="*/ 0 h 54"/>
                  <a:gd name="T2" fmla="*/ 54 h 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">
                    <a:moveTo>
                      <a:pt x="0" y="0"/>
                    </a:moveTo>
                    <a:lnTo>
                      <a:pt x="0" y="0"/>
                    </a:lnTo>
                    <a:lnTo>
                      <a:pt x="0" y="54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8">
                <a:extLst>
                  <a:ext uri="{FF2B5EF4-FFF2-40B4-BE49-F238E27FC236}">
                    <a16:creationId xmlns:a16="http://schemas.microsoft.com/office/drawing/2014/main" id="{0AAC6F5C-00F5-4F96-AA01-06FC4FD30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97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9">
                <a:extLst>
                  <a:ext uri="{FF2B5EF4-FFF2-40B4-BE49-F238E27FC236}">
                    <a16:creationId xmlns:a16="http://schemas.microsoft.com/office/drawing/2014/main" id="{EE76BE9D-E60B-40F4-9347-F31E9A2AB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62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20">
                <a:extLst>
                  <a:ext uri="{FF2B5EF4-FFF2-40B4-BE49-F238E27FC236}">
                    <a16:creationId xmlns:a16="http://schemas.microsoft.com/office/drawing/2014/main" id="{DF3F947D-F5CE-4181-8AA1-7055EECE48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626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21">
                <a:extLst>
                  <a:ext uri="{FF2B5EF4-FFF2-40B4-BE49-F238E27FC236}">
                    <a16:creationId xmlns:a16="http://schemas.microsoft.com/office/drawing/2014/main" id="{4F599223-44DE-4262-B6C8-6A7F783E4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591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22">
                <a:extLst>
                  <a:ext uri="{FF2B5EF4-FFF2-40B4-BE49-F238E27FC236}">
                    <a16:creationId xmlns:a16="http://schemas.microsoft.com/office/drawing/2014/main" id="{72A74366-A0F6-4960-805C-010559C61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" y="555"/>
                <a:ext cx="29" cy="0"/>
              </a:xfrm>
              <a:custGeom>
                <a:avLst/>
                <a:gdLst>
                  <a:gd name="T0" fmla="*/ 0 w 54"/>
                  <a:gd name="T1" fmla="*/ 0 w 54"/>
                  <a:gd name="T2" fmla="*/ 54 w 5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4">
                    <a:moveTo>
                      <a:pt x="0" y="0"/>
                    </a:moveTo>
                    <a:lnTo>
                      <a:pt x="0" y="0"/>
                    </a:lnTo>
                    <a:lnTo>
                      <a:pt x="54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23">
                <a:extLst>
                  <a:ext uri="{FF2B5EF4-FFF2-40B4-BE49-F238E27FC236}">
                    <a16:creationId xmlns:a16="http://schemas.microsoft.com/office/drawing/2014/main" id="{60123ACE-E59D-4FE0-8A1C-7BB02856A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97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24">
                <a:extLst>
                  <a:ext uri="{FF2B5EF4-FFF2-40B4-BE49-F238E27FC236}">
                    <a16:creationId xmlns:a16="http://schemas.microsoft.com/office/drawing/2014/main" id="{4186FD51-BA9D-42BF-936A-03CC3ACD0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62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25">
                <a:extLst>
                  <a:ext uri="{FF2B5EF4-FFF2-40B4-BE49-F238E27FC236}">
                    <a16:creationId xmlns:a16="http://schemas.microsoft.com/office/drawing/2014/main" id="{88E42C37-CD44-4712-A76A-336E459E1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626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26">
                <a:extLst>
                  <a:ext uri="{FF2B5EF4-FFF2-40B4-BE49-F238E27FC236}">
                    <a16:creationId xmlns:a16="http://schemas.microsoft.com/office/drawing/2014/main" id="{D7E55C60-5F34-49B4-827A-0C39452CB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591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27">
                <a:extLst>
                  <a:ext uri="{FF2B5EF4-FFF2-40B4-BE49-F238E27FC236}">
                    <a16:creationId xmlns:a16="http://schemas.microsoft.com/office/drawing/2014/main" id="{E7C7102B-785E-473A-A482-85B20A94B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555"/>
                <a:ext cx="28" cy="0"/>
              </a:xfrm>
              <a:custGeom>
                <a:avLst/>
                <a:gdLst>
                  <a:gd name="T0" fmla="*/ 0 w 53"/>
                  <a:gd name="T1" fmla="*/ 0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0" y="0"/>
                    </a:lnTo>
                    <a:lnTo>
                      <a:pt x="5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DAD285FC-46B6-4D87-AFA4-3CC740FC0734}"/>
              </a:ext>
            </a:extLst>
          </p:cNvPr>
          <p:cNvGrpSpPr/>
          <p:nvPr/>
        </p:nvGrpSpPr>
        <p:grpSpPr>
          <a:xfrm>
            <a:off x="6655535" y="1578269"/>
            <a:ext cx="580556" cy="453230"/>
            <a:chOff x="9337582" y="4029079"/>
            <a:chExt cx="949555" cy="741302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B031EB0E-D056-4AE5-BDEE-ECE314B31C84}"/>
                </a:ext>
              </a:extLst>
            </p:cNvPr>
            <p:cNvSpPr txBox="1"/>
            <p:nvPr/>
          </p:nvSpPr>
          <p:spPr>
            <a:xfrm>
              <a:off x="9337582" y="4614749"/>
              <a:ext cx="949555" cy="1556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EMR</a:t>
              </a:r>
            </a:p>
          </p:txBody>
        </p:sp>
        <p:grpSp>
          <p:nvGrpSpPr>
            <p:cNvPr id="113" name="Group 5">
              <a:extLst>
                <a:ext uri="{FF2B5EF4-FFF2-40B4-BE49-F238E27FC236}">
                  <a16:creationId xmlns:a16="http://schemas.microsoft.com/office/drawing/2014/main" id="{54DCA1FB-2DBA-4F90-AD6F-57D357EB7F1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558347" y="4029079"/>
              <a:ext cx="509588" cy="550863"/>
              <a:chOff x="6021" y="2538"/>
              <a:chExt cx="321" cy="347"/>
            </a:xfrm>
            <a:solidFill>
              <a:srgbClr val="0E2836"/>
            </a:solidFill>
          </p:grpSpPr>
          <p:sp>
            <p:nvSpPr>
              <p:cNvPr id="122" name="Freeform 6">
                <a:extLst>
                  <a:ext uri="{FF2B5EF4-FFF2-40B4-BE49-F238E27FC236}">
                    <a16:creationId xmlns:a16="http://schemas.microsoft.com/office/drawing/2014/main" id="{A19B74ED-93F1-4FBC-82A1-88691A79A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" y="2571"/>
                <a:ext cx="207" cy="281"/>
              </a:xfrm>
              <a:custGeom>
                <a:avLst/>
                <a:gdLst>
                  <a:gd name="T0" fmla="*/ 220 w 416"/>
                  <a:gd name="T1" fmla="*/ 562 h 562"/>
                  <a:gd name="T2" fmla="*/ 220 w 416"/>
                  <a:gd name="T3" fmla="*/ 562 h 562"/>
                  <a:gd name="T4" fmla="*/ 416 w 416"/>
                  <a:gd name="T5" fmla="*/ 151 h 562"/>
                  <a:gd name="T6" fmla="*/ 0 w 416"/>
                  <a:gd name="T7" fmla="*/ 280 h 562"/>
                  <a:gd name="T8" fmla="*/ 416 w 416"/>
                  <a:gd name="T9" fmla="*/ 414 h 562"/>
                  <a:gd name="T10" fmla="*/ 196 w 416"/>
                  <a:gd name="T11" fmla="*/ 0 h 562"/>
                  <a:gd name="T12" fmla="*/ 0 w 416"/>
                  <a:gd name="T13" fmla="*/ 280 h 562"/>
                  <a:gd name="T14" fmla="*/ 220 w 416"/>
                  <a:gd name="T15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6" h="562">
                    <a:moveTo>
                      <a:pt x="220" y="562"/>
                    </a:moveTo>
                    <a:lnTo>
                      <a:pt x="220" y="562"/>
                    </a:lnTo>
                    <a:lnTo>
                      <a:pt x="416" y="151"/>
                    </a:lnTo>
                    <a:lnTo>
                      <a:pt x="0" y="280"/>
                    </a:lnTo>
                    <a:lnTo>
                      <a:pt x="416" y="414"/>
                    </a:lnTo>
                    <a:lnTo>
                      <a:pt x="196" y="0"/>
                    </a:lnTo>
                    <a:lnTo>
                      <a:pt x="0" y="280"/>
                    </a:lnTo>
                    <a:lnTo>
                      <a:pt x="220" y="56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7">
                <a:extLst>
                  <a:ext uri="{FF2B5EF4-FFF2-40B4-BE49-F238E27FC236}">
                    <a16:creationId xmlns:a16="http://schemas.microsoft.com/office/drawing/2014/main" id="{B68B8419-42B5-49D8-A30E-412F8FBF4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" y="2571"/>
                <a:ext cx="207" cy="281"/>
              </a:xfrm>
              <a:custGeom>
                <a:avLst/>
                <a:gdLst>
                  <a:gd name="T0" fmla="*/ 220 w 416"/>
                  <a:gd name="T1" fmla="*/ 562 h 562"/>
                  <a:gd name="T2" fmla="*/ 220 w 416"/>
                  <a:gd name="T3" fmla="*/ 562 h 562"/>
                  <a:gd name="T4" fmla="*/ 416 w 416"/>
                  <a:gd name="T5" fmla="*/ 151 h 562"/>
                  <a:gd name="T6" fmla="*/ 0 w 416"/>
                  <a:gd name="T7" fmla="*/ 280 h 562"/>
                  <a:gd name="T8" fmla="*/ 416 w 416"/>
                  <a:gd name="T9" fmla="*/ 414 h 562"/>
                  <a:gd name="T10" fmla="*/ 196 w 416"/>
                  <a:gd name="T11" fmla="*/ 0 h 562"/>
                  <a:gd name="T12" fmla="*/ 0 w 416"/>
                  <a:gd name="T13" fmla="*/ 280 h 562"/>
                  <a:gd name="T14" fmla="*/ 220 w 416"/>
                  <a:gd name="T15" fmla="*/ 562 h 562"/>
                  <a:gd name="T16" fmla="*/ 220 w 416"/>
                  <a:gd name="T17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562">
                    <a:moveTo>
                      <a:pt x="220" y="562"/>
                    </a:moveTo>
                    <a:lnTo>
                      <a:pt x="220" y="562"/>
                    </a:lnTo>
                    <a:lnTo>
                      <a:pt x="416" y="151"/>
                    </a:lnTo>
                    <a:lnTo>
                      <a:pt x="0" y="280"/>
                    </a:lnTo>
                    <a:lnTo>
                      <a:pt x="416" y="414"/>
                    </a:lnTo>
                    <a:lnTo>
                      <a:pt x="196" y="0"/>
                    </a:lnTo>
                    <a:lnTo>
                      <a:pt x="0" y="280"/>
                    </a:lnTo>
                    <a:lnTo>
                      <a:pt x="220" y="562"/>
                    </a:lnTo>
                    <a:lnTo>
                      <a:pt x="220" y="56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8">
                <a:extLst>
                  <a:ext uri="{FF2B5EF4-FFF2-40B4-BE49-F238E27FC236}">
                    <a16:creationId xmlns:a16="http://schemas.microsoft.com/office/drawing/2014/main" id="{D9A97F1D-0BB2-4374-A191-DC36EC6ED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" y="2628"/>
                <a:ext cx="164" cy="166"/>
              </a:xfrm>
              <a:custGeom>
                <a:avLst/>
                <a:gdLst>
                  <a:gd name="T0" fmla="*/ 271 w 330"/>
                  <a:gd name="T1" fmla="*/ 272 h 331"/>
                  <a:gd name="T2" fmla="*/ 271 w 330"/>
                  <a:gd name="T3" fmla="*/ 272 h 331"/>
                  <a:gd name="T4" fmla="*/ 58 w 330"/>
                  <a:gd name="T5" fmla="*/ 272 h 331"/>
                  <a:gd name="T6" fmla="*/ 58 w 330"/>
                  <a:gd name="T7" fmla="*/ 59 h 331"/>
                  <a:gd name="T8" fmla="*/ 271 w 330"/>
                  <a:gd name="T9" fmla="*/ 59 h 331"/>
                  <a:gd name="T10" fmla="*/ 271 w 330"/>
                  <a:gd name="T11" fmla="*/ 272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0" h="331">
                    <a:moveTo>
                      <a:pt x="271" y="272"/>
                    </a:moveTo>
                    <a:lnTo>
                      <a:pt x="271" y="272"/>
                    </a:lnTo>
                    <a:cubicBezTo>
                      <a:pt x="213" y="331"/>
                      <a:pt x="117" y="331"/>
                      <a:pt x="58" y="272"/>
                    </a:cubicBezTo>
                    <a:cubicBezTo>
                      <a:pt x="0" y="213"/>
                      <a:pt x="0" y="118"/>
                      <a:pt x="58" y="59"/>
                    </a:cubicBezTo>
                    <a:cubicBezTo>
                      <a:pt x="117" y="0"/>
                      <a:pt x="213" y="0"/>
                      <a:pt x="271" y="59"/>
                    </a:cubicBezTo>
                    <a:cubicBezTo>
                      <a:pt x="330" y="118"/>
                      <a:pt x="330" y="213"/>
                      <a:pt x="271" y="272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9">
                <a:extLst>
                  <a:ext uri="{FF2B5EF4-FFF2-40B4-BE49-F238E27FC236}">
                    <a16:creationId xmlns:a16="http://schemas.microsoft.com/office/drawing/2014/main" id="{B92C225D-A74F-471C-A26C-C097B48EA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" y="2628"/>
                <a:ext cx="164" cy="166"/>
              </a:xfrm>
              <a:custGeom>
                <a:avLst/>
                <a:gdLst>
                  <a:gd name="T0" fmla="*/ 271 w 330"/>
                  <a:gd name="T1" fmla="*/ 272 h 331"/>
                  <a:gd name="T2" fmla="*/ 271 w 330"/>
                  <a:gd name="T3" fmla="*/ 272 h 331"/>
                  <a:gd name="T4" fmla="*/ 58 w 330"/>
                  <a:gd name="T5" fmla="*/ 272 h 331"/>
                  <a:gd name="T6" fmla="*/ 58 w 330"/>
                  <a:gd name="T7" fmla="*/ 59 h 331"/>
                  <a:gd name="T8" fmla="*/ 271 w 330"/>
                  <a:gd name="T9" fmla="*/ 59 h 331"/>
                  <a:gd name="T10" fmla="*/ 271 w 330"/>
                  <a:gd name="T11" fmla="*/ 272 h 331"/>
                  <a:gd name="T12" fmla="*/ 271 w 330"/>
                  <a:gd name="T13" fmla="*/ 272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0" h="331">
                    <a:moveTo>
                      <a:pt x="271" y="272"/>
                    </a:moveTo>
                    <a:lnTo>
                      <a:pt x="271" y="272"/>
                    </a:lnTo>
                    <a:cubicBezTo>
                      <a:pt x="213" y="331"/>
                      <a:pt x="117" y="331"/>
                      <a:pt x="58" y="272"/>
                    </a:cubicBezTo>
                    <a:cubicBezTo>
                      <a:pt x="0" y="213"/>
                      <a:pt x="0" y="118"/>
                      <a:pt x="58" y="59"/>
                    </a:cubicBezTo>
                    <a:cubicBezTo>
                      <a:pt x="117" y="0"/>
                      <a:pt x="213" y="0"/>
                      <a:pt x="271" y="59"/>
                    </a:cubicBezTo>
                    <a:cubicBezTo>
                      <a:pt x="330" y="118"/>
                      <a:pt x="330" y="213"/>
                      <a:pt x="271" y="272"/>
                    </a:cubicBezTo>
                    <a:lnTo>
                      <a:pt x="271" y="27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10">
                <a:extLst>
                  <a:ext uri="{FF2B5EF4-FFF2-40B4-BE49-F238E27FC236}">
                    <a16:creationId xmlns:a16="http://schemas.microsoft.com/office/drawing/2014/main" id="{63A15EA0-B9FB-423C-97AF-21A5A086F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2675"/>
                <a:ext cx="0" cy="73"/>
              </a:xfrm>
              <a:custGeom>
                <a:avLst/>
                <a:gdLst>
                  <a:gd name="T0" fmla="*/ 0 h 144"/>
                  <a:gd name="T1" fmla="*/ 0 h 144"/>
                  <a:gd name="T2" fmla="*/ 144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4">
                    <a:moveTo>
                      <a:pt x="0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11">
                <a:extLst>
                  <a:ext uri="{FF2B5EF4-FFF2-40B4-BE49-F238E27FC236}">
                    <a16:creationId xmlns:a16="http://schemas.microsoft.com/office/drawing/2014/main" id="{7DB039D2-0FF7-4815-A599-A0C9C198C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2675"/>
                <a:ext cx="0" cy="73"/>
              </a:xfrm>
              <a:custGeom>
                <a:avLst/>
                <a:gdLst>
                  <a:gd name="T0" fmla="*/ 0 h 144"/>
                  <a:gd name="T1" fmla="*/ 0 h 144"/>
                  <a:gd name="T2" fmla="*/ 144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4">
                    <a:moveTo>
                      <a:pt x="0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12">
                <a:extLst>
                  <a:ext uri="{FF2B5EF4-FFF2-40B4-BE49-F238E27FC236}">
                    <a16:creationId xmlns:a16="http://schemas.microsoft.com/office/drawing/2014/main" id="{C760E5D4-A78B-429F-86C9-2AA0904E9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711"/>
                <a:ext cx="71" cy="0"/>
              </a:xfrm>
              <a:custGeom>
                <a:avLst/>
                <a:gdLst>
                  <a:gd name="T0" fmla="*/ 143 w 143"/>
                  <a:gd name="T1" fmla="*/ 143 w 143"/>
                  <a:gd name="T2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13">
                <a:extLst>
                  <a:ext uri="{FF2B5EF4-FFF2-40B4-BE49-F238E27FC236}">
                    <a16:creationId xmlns:a16="http://schemas.microsoft.com/office/drawing/2014/main" id="{374C3F9E-D7C6-49E2-BA9B-2C124C1FF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711"/>
                <a:ext cx="71" cy="0"/>
              </a:xfrm>
              <a:custGeom>
                <a:avLst/>
                <a:gdLst>
                  <a:gd name="T0" fmla="*/ 143 w 143"/>
                  <a:gd name="T1" fmla="*/ 143 w 143"/>
                  <a:gd name="T2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4">
                <a:extLst>
                  <a:ext uri="{FF2B5EF4-FFF2-40B4-BE49-F238E27FC236}">
                    <a16:creationId xmlns:a16="http://schemas.microsoft.com/office/drawing/2014/main" id="{3919FF15-C0F8-4BBF-985F-694F6F4A1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608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15">
                <a:extLst>
                  <a:ext uri="{FF2B5EF4-FFF2-40B4-BE49-F238E27FC236}">
                    <a16:creationId xmlns:a16="http://schemas.microsoft.com/office/drawing/2014/main" id="{B505368C-4C4E-4269-8002-3CFBF8401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608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6">
                <a:extLst>
                  <a:ext uri="{FF2B5EF4-FFF2-40B4-BE49-F238E27FC236}">
                    <a16:creationId xmlns:a16="http://schemas.microsoft.com/office/drawing/2014/main" id="{BCD03A0A-1148-4B88-B9CE-1ABF75197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743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17">
                <a:extLst>
                  <a:ext uri="{FF2B5EF4-FFF2-40B4-BE49-F238E27FC236}">
                    <a16:creationId xmlns:a16="http://schemas.microsoft.com/office/drawing/2014/main" id="{20FF1688-5B0E-4D25-8EF6-A5960B301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7" y="2743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6 w 130"/>
                  <a:gd name="T7" fmla="*/ 23 h 130"/>
                  <a:gd name="T8" fmla="*/ 106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30" y="46"/>
                      <a:pt x="130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8">
                <a:extLst>
                  <a:ext uri="{FF2B5EF4-FFF2-40B4-BE49-F238E27FC236}">
                    <a16:creationId xmlns:a16="http://schemas.microsoft.com/office/drawing/2014/main" id="{462BE49C-B6E1-46AE-A5D4-6A9523082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2" y="2820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7 w 130"/>
                  <a:gd name="T7" fmla="*/ 23 h 130"/>
                  <a:gd name="T8" fmla="*/ 107 w 130"/>
                  <a:gd name="T9" fmla="*/ 107 h 130"/>
                  <a:gd name="T10" fmla="*/ 23 w 130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7" y="23"/>
                    </a:cubicBezTo>
                    <a:cubicBezTo>
                      <a:pt x="130" y="46"/>
                      <a:pt x="130" y="84"/>
                      <a:pt x="107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19">
                <a:extLst>
                  <a:ext uri="{FF2B5EF4-FFF2-40B4-BE49-F238E27FC236}">
                    <a16:creationId xmlns:a16="http://schemas.microsoft.com/office/drawing/2014/main" id="{C62D9233-41E8-4EFE-9374-FD89DD13B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2" y="2820"/>
                <a:ext cx="65" cy="65"/>
              </a:xfrm>
              <a:custGeom>
                <a:avLst/>
                <a:gdLst>
                  <a:gd name="T0" fmla="*/ 23 w 130"/>
                  <a:gd name="T1" fmla="*/ 107 h 130"/>
                  <a:gd name="T2" fmla="*/ 23 w 130"/>
                  <a:gd name="T3" fmla="*/ 107 h 130"/>
                  <a:gd name="T4" fmla="*/ 23 w 130"/>
                  <a:gd name="T5" fmla="*/ 23 h 130"/>
                  <a:gd name="T6" fmla="*/ 107 w 130"/>
                  <a:gd name="T7" fmla="*/ 23 h 130"/>
                  <a:gd name="T8" fmla="*/ 107 w 130"/>
                  <a:gd name="T9" fmla="*/ 107 h 130"/>
                  <a:gd name="T10" fmla="*/ 23 w 130"/>
                  <a:gd name="T11" fmla="*/ 107 h 130"/>
                  <a:gd name="T12" fmla="*/ 23 w 130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6"/>
                      <a:pt x="23" y="23"/>
                    </a:cubicBezTo>
                    <a:cubicBezTo>
                      <a:pt x="46" y="0"/>
                      <a:pt x="83" y="0"/>
                      <a:pt x="107" y="23"/>
                    </a:cubicBezTo>
                    <a:cubicBezTo>
                      <a:pt x="130" y="46"/>
                      <a:pt x="130" y="84"/>
                      <a:pt x="107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20">
                <a:extLst>
                  <a:ext uri="{FF2B5EF4-FFF2-40B4-BE49-F238E27FC236}">
                    <a16:creationId xmlns:a16="http://schemas.microsoft.com/office/drawing/2014/main" id="{5AB5C807-EBB7-4BBF-B4FD-A61C18E73E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9" y="2538"/>
                <a:ext cx="65" cy="65"/>
              </a:xfrm>
              <a:custGeom>
                <a:avLst/>
                <a:gdLst>
                  <a:gd name="T0" fmla="*/ 23 w 129"/>
                  <a:gd name="T1" fmla="*/ 107 h 130"/>
                  <a:gd name="T2" fmla="*/ 23 w 129"/>
                  <a:gd name="T3" fmla="*/ 107 h 130"/>
                  <a:gd name="T4" fmla="*/ 23 w 129"/>
                  <a:gd name="T5" fmla="*/ 23 h 130"/>
                  <a:gd name="T6" fmla="*/ 106 w 129"/>
                  <a:gd name="T7" fmla="*/ 23 h 130"/>
                  <a:gd name="T8" fmla="*/ 106 w 129"/>
                  <a:gd name="T9" fmla="*/ 107 h 130"/>
                  <a:gd name="T10" fmla="*/ 23 w 129"/>
                  <a:gd name="T11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7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29" y="47"/>
                      <a:pt x="129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21">
                <a:extLst>
                  <a:ext uri="{FF2B5EF4-FFF2-40B4-BE49-F238E27FC236}">
                    <a16:creationId xmlns:a16="http://schemas.microsoft.com/office/drawing/2014/main" id="{D3305680-D59C-498C-A4FF-B158D4F9C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9" y="2538"/>
                <a:ext cx="65" cy="65"/>
              </a:xfrm>
              <a:custGeom>
                <a:avLst/>
                <a:gdLst>
                  <a:gd name="T0" fmla="*/ 23 w 129"/>
                  <a:gd name="T1" fmla="*/ 107 h 130"/>
                  <a:gd name="T2" fmla="*/ 23 w 129"/>
                  <a:gd name="T3" fmla="*/ 107 h 130"/>
                  <a:gd name="T4" fmla="*/ 23 w 129"/>
                  <a:gd name="T5" fmla="*/ 23 h 130"/>
                  <a:gd name="T6" fmla="*/ 106 w 129"/>
                  <a:gd name="T7" fmla="*/ 23 h 130"/>
                  <a:gd name="T8" fmla="*/ 106 w 129"/>
                  <a:gd name="T9" fmla="*/ 107 h 130"/>
                  <a:gd name="T10" fmla="*/ 23 w 129"/>
                  <a:gd name="T11" fmla="*/ 107 h 130"/>
                  <a:gd name="T12" fmla="*/ 23 w 129"/>
                  <a:gd name="T13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130">
                    <a:moveTo>
                      <a:pt x="23" y="107"/>
                    </a:moveTo>
                    <a:lnTo>
                      <a:pt x="23" y="107"/>
                    </a:lnTo>
                    <a:cubicBezTo>
                      <a:pt x="0" y="84"/>
                      <a:pt x="0" y="47"/>
                      <a:pt x="23" y="23"/>
                    </a:cubicBezTo>
                    <a:cubicBezTo>
                      <a:pt x="46" y="0"/>
                      <a:pt x="83" y="0"/>
                      <a:pt x="106" y="23"/>
                    </a:cubicBezTo>
                    <a:cubicBezTo>
                      <a:pt x="129" y="47"/>
                      <a:pt x="129" y="84"/>
                      <a:pt x="106" y="107"/>
                    </a:cubicBezTo>
                    <a:cubicBezTo>
                      <a:pt x="83" y="130"/>
                      <a:pt x="46" y="130"/>
                      <a:pt x="23" y="107"/>
                    </a:cubicBezTo>
                    <a:lnTo>
                      <a:pt x="23" y="107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C60AD87-211C-4370-92E1-E76AD5530C23}"/>
              </a:ext>
            </a:extLst>
          </p:cNvPr>
          <p:cNvSpPr/>
          <p:nvPr/>
        </p:nvSpPr>
        <p:spPr>
          <a:xfrm>
            <a:off x="7159062" y="597557"/>
            <a:ext cx="5180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2010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D7FC561D-C2C9-414A-8D28-6EA821FBC45F}"/>
              </a:ext>
            </a:extLst>
          </p:cNvPr>
          <p:cNvSpPr/>
          <p:nvPr/>
        </p:nvSpPr>
        <p:spPr>
          <a:xfrm>
            <a:off x="7159061" y="3856714"/>
            <a:ext cx="5180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2015</a:t>
            </a:r>
          </a:p>
        </p:txBody>
      </p: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BE92C651-A719-4E04-8DF3-D74D379B9211}"/>
              </a:ext>
            </a:extLst>
          </p:cNvPr>
          <p:cNvGrpSpPr/>
          <p:nvPr/>
        </p:nvGrpSpPr>
        <p:grpSpPr>
          <a:xfrm>
            <a:off x="7510231" y="950061"/>
            <a:ext cx="447248" cy="457523"/>
            <a:chOff x="9285244" y="2824163"/>
            <a:chExt cx="731520" cy="748325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325E193E-33A6-4F13-BCAA-FA8DF661D595}"/>
                </a:ext>
              </a:extLst>
            </p:cNvPr>
            <p:cNvSpPr txBox="1"/>
            <p:nvPr/>
          </p:nvSpPr>
          <p:spPr>
            <a:xfrm>
              <a:off x="9285244" y="3416856"/>
              <a:ext cx="731520" cy="1556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S3</a:t>
              </a:r>
            </a:p>
          </p:txBody>
        </p:sp>
        <p:grpSp>
          <p:nvGrpSpPr>
            <p:cNvPr id="1044" name="Group 24">
              <a:extLst>
                <a:ext uri="{FF2B5EF4-FFF2-40B4-BE49-F238E27FC236}">
                  <a16:creationId xmlns:a16="http://schemas.microsoft.com/office/drawing/2014/main" id="{0C44FA4D-E370-4F08-AB36-CAE1DE0C124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398009" y="2824163"/>
              <a:ext cx="531813" cy="538162"/>
              <a:chOff x="5920" y="1779"/>
              <a:chExt cx="335" cy="339"/>
            </a:xfrm>
          </p:grpSpPr>
          <p:sp>
            <p:nvSpPr>
              <p:cNvPr id="1046" name="Freeform 25">
                <a:extLst>
                  <a:ext uri="{FF2B5EF4-FFF2-40B4-BE49-F238E27FC236}">
                    <a16:creationId xmlns:a16="http://schemas.microsoft.com/office/drawing/2014/main" id="{F6861155-4AEB-4EA3-95B3-885EC2504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" y="1831"/>
                <a:ext cx="306" cy="287"/>
              </a:xfrm>
              <a:custGeom>
                <a:avLst/>
                <a:gdLst>
                  <a:gd name="T0" fmla="*/ 573 w 573"/>
                  <a:gd name="T1" fmla="*/ 0 h 542"/>
                  <a:gd name="T2" fmla="*/ 573 w 573"/>
                  <a:gd name="T3" fmla="*/ 0 h 542"/>
                  <a:gd name="T4" fmla="*/ 509 w 573"/>
                  <a:gd name="T5" fmla="*/ 479 h 542"/>
                  <a:gd name="T6" fmla="*/ 468 w 573"/>
                  <a:gd name="T7" fmla="*/ 515 h 542"/>
                  <a:gd name="T8" fmla="*/ 425 w 573"/>
                  <a:gd name="T9" fmla="*/ 528 h 542"/>
                  <a:gd name="T10" fmla="*/ 286 w 573"/>
                  <a:gd name="T11" fmla="*/ 542 h 542"/>
                  <a:gd name="T12" fmla="*/ 64 w 573"/>
                  <a:gd name="T13" fmla="*/ 479 h 542"/>
                  <a:gd name="T14" fmla="*/ 0 w 573"/>
                  <a:gd name="T15" fmla="*/ 0 h 542"/>
                  <a:gd name="T16" fmla="*/ 286 w 573"/>
                  <a:gd name="T17" fmla="*/ 77 h 542"/>
                  <a:gd name="T18" fmla="*/ 573 w 573"/>
                  <a:gd name="T19" fmla="*/ 0 h 542"/>
                  <a:gd name="T20" fmla="*/ 573 w 573"/>
                  <a:gd name="T21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3" h="542">
                    <a:moveTo>
                      <a:pt x="573" y="0"/>
                    </a:moveTo>
                    <a:lnTo>
                      <a:pt x="573" y="0"/>
                    </a:lnTo>
                    <a:lnTo>
                      <a:pt x="509" y="479"/>
                    </a:lnTo>
                    <a:cubicBezTo>
                      <a:pt x="509" y="493"/>
                      <a:pt x="493" y="505"/>
                      <a:pt x="468" y="515"/>
                    </a:cubicBezTo>
                    <a:cubicBezTo>
                      <a:pt x="456" y="520"/>
                      <a:pt x="441" y="524"/>
                      <a:pt x="425" y="528"/>
                    </a:cubicBezTo>
                    <a:cubicBezTo>
                      <a:pt x="386" y="537"/>
                      <a:pt x="337" y="542"/>
                      <a:pt x="286" y="542"/>
                    </a:cubicBezTo>
                    <a:cubicBezTo>
                      <a:pt x="171" y="542"/>
                      <a:pt x="64" y="514"/>
                      <a:pt x="64" y="479"/>
                    </a:cubicBezTo>
                    <a:lnTo>
                      <a:pt x="0" y="0"/>
                    </a:lnTo>
                    <a:cubicBezTo>
                      <a:pt x="11" y="43"/>
                      <a:pt x="141" y="77"/>
                      <a:pt x="286" y="77"/>
                    </a:cubicBezTo>
                    <a:cubicBezTo>
                      <a:pt x="432" y="77"/>
                      <a:pt x="562" y="43"/>
                      <a:pt x="573" y="0"/>
                    </a:cubicBezTo>
                    <a:lnTo>
                      <a:pt x="573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26">
                <a:extLst>
                  <a:ext uri="{FF2B5EF4-FFF2-40B4-BE49-F238E27FC236}">
                    <a16:creationId xmlns:a16="http://schemas.microsoft.com/office/drawing/2014/main" id="{BDCB8E4D-3642-40E5-BAEC-728915A94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" y="1779"/>
                <a:ext cx="306" cy="93"/>
              </a:xfrm>
              <a:custGeom>
                <a:avLst/>
                <a:gdLst>
                  <a:gd name="T0" fmla="*/ 575 w 575"/>
                  <a:gd name="T1" fmla="*/ 93 h 175"/>
                  <a:gd name="T2" fmla="*/ 575 w 575"/>
                  <a:gd name="T3" fmla="*/ 93 h 175"/>
                  <a:gd name="T4" fmla="*/ 574 w 575"/>
                  <a:gd name="T5" fmla="*/ 98 h 175"/>
                  <a:gd name="T6" fmla="*/ 287 w 575"/>
                  <a:gd name="T7" fmla="*/ 175 h 175"/>
                  <a:gd name="T8" fmla="*/ 1 w 575"/>
                  <a:gd name="T9" fmla="*/ 98 h 175"/>
                  <a:gd name="T10" fmla="*/ 0 w 575"/>
                  <a:gd name="T11" fmla="*/ 93 h 175"/>
                  <a:gd name="T12" fmla="*/ 287 w 575"/>
                  <a:gd name="T13" fmla="*/ 0 h 175"/>
                  <a:gd name="T14" fmla="*/ 575 w 575"/>
                  <a:gd name="T15" fmla="*/ 93 h 175"/>
                  <a:gd name="T16" fmla="*/ 575 w 575"/>
                  <a:gd name="T17" fmla="*/ 9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175">
                    <a:moveTo>
                      <a:pt x="575" y="93"/>
                    </a:moveTo>
                    <a:lnTo>
                      <a:pt x="575" y="93"/>
                    </a:lnTo>
                    <a:lnTo>
                      <a:pt x="574" y="98"/>
                    </a:lnTo>
                    <a:cubicBezTo>
                      <a:pt x="563" y="141"/>
                      <a:pt x="433" y="175"/>
                      <a:pt x="287" y="175"/>
                    </a:cubicBezTo>
                    <a:cubicBezTo>
                      <a:pt x="142" y="175"/>
                      <a:pt x="12" y="141"/>
                      <a:pt x="1" y="98"/>
                    </a:cubicBezTo>
                    <a:lnTo>
                      <a:pt x="0" y="93"/>
                    </a:lnTo>
                    <a:cubicBezTo>
                      <a:pt x="0" y="47"/>
                      <a:pt x="136" y="0"/>
                      <a:pt x="287" y="0"/>
                    </a:cubicBezTo>
                    <a:cubicBezTo>
                      <a:pt x="439" y="0"/>
                      <a:pt x="575" y="47"/>
                      <a:pt x="575" y="93"/>
                    </a:cubicBezTo>
                    <a:lnTo>
                      <a:pt x="575" y="93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27">
                <a:extLst>
                  <a:ext uri="{FF2B5EF4-FFF2-40B4-BE49-F238E27FC236}">
                    <a16:creationId xmlns:a16="http://schemas.microsoft.com/office/drawing/2014/main" id="{00DE4648-0C13-4754-9BE9-3B444F9C94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3" y="1917"/>
                <a:ext cx="182" cy="76"/>
              </a:xfrm>
              <a:custGeom>
                <a:avLst/>
                <a:gdLst>
                  <a:gd name="T0" fmla="*/ 0 w 341"/>
                  <a:gd name="T1" fmla="*/ 0 h 143"/>
                  <a:gd name="T2" fmla="*/ 0 w 341"/>
                  <a:gd name="T3" fmla="*/ 0 h 143"/>
                  <a:gd name="T4" fmla="*/ 323 w 341"/>
                  <a:gd name="T5" fmla="*/ 106 h 143"/>
                  <a:gd name="T6" fmla="*/ 260 w 341"/>
                  <a:gd name="T7" fmla="*/ 4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" h="143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292" y="143"/>
                      <a:pt x="323" y="106"/>
                    </a:cubicBezTo>
                    <a:cubicBezTo>
                      <a:pt x="341" y="85"/>
                      <a:pt x="272" y="48"/>
                      <a:pt x="260" y="42"/>
                    </a:cubicBezTo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28">
                <a:extLst>
                  <a:ext uri="{FF2B5EF4-FFF2-40B4-BE49-F238E27FC236}">
                    <a16:creationId xmlns:a16="http://schemas.microsoft.com/office/drawing/2014/main" id="{0164FA90-DD61-4F3F-A5DC-2C6533E11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4" y="1908"/>
                <a:ext cx="18" cy="18"/>
              </a:xfrm>
              <a:custGeom>
                <a:avLst/>
                <a:gdLst>
                  <a:gd name="T0" fmla="*/ 33 w 33"/>
                  <a:gd name="T1" fmla="*/ 17 h 33"/>
                  <a:gd name="T2" fmla="*/ 33 w 33"/>
                  <a:gd name="T3" fmla="*/ 17 h 33"/>
                  <a:gd name="T4" fmla="*/ 16 w 33"/>
                  <a:gd name="T5" fmla="*/ 33 h 33"/>
                  <a:gd name="T6" fmla="*/ 0 w 33"/>
                  <a:gd name="T7" fmla="*/ 17 h 33"/>
                  <a:gd name="T8" fmla="*/ 16 w 33"/>
                  <a:gd name="T9" fmla="*/ 0 h 33"/>
                  <a:gd name="T10" fmla="*/ 33 w 33"/>
                  <a:gd name="T11" fmla="*/ 17 h 33"/>
                  <a:gd name="T12" fmla="*/ 33 w 33"/>
                  <a:gd name="T1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3">
                    <a:moveTo>
                      <a:pt x="33" y="17"/>
                    </a:moveTo>
                    <a:lnTo>
                      <a:pt x="33" y="17"/>
                    </a:lnTo>
                    <a:cubicBezTo>
                      <a:pt x="33" y="26"/>
                      <a:pt x="26" y="33"/>
                      <a:pt x="16" y="33"/>
                    </a:cubicBezTo>
                    <a:cubicBezTo>
                      <a:pt x="7" y="33"/>
                      <a:pt x="0" y="26"/>
                      <a:pt x="0" y="17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6" y="0"/>
                      <a:pt x="33" y="7"/>
                      <a:pt x="33" y="17"/>
                    </a:cubicBezTo>
                    <a:lnTo>
                      <a:pt x="33" y="17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054" name="Picture 30" descr="Image result for hadoop logo white">
            <a:extLst>
              <a:ext uri="{FF2B5EF4-FFF2-40B4-BE49-F238E27FC236}">
                <a16:creationId xmlns:a16="http://schemas.microsoft.com/office/drawing/2014/main" id="{B41B52FF-C81B-4F21-8A06-FD2578A02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877" y="1831673"/>
            <a:ext cx="883168" cy="27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redis logo white">
            <a:extLst>
              <a:ext uri="{FF2B5EF4-FFF2-40B4-BE49-F238E27FC236}">
                <a16:creationId xmlns:a16="http://schemas.microsoft.com/office/drawing/2014/main" id="{FFDFB234-D7D6-492F-AAD1-463A4C0E3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716" y="3450618"/>
            <a:ext cx="727575" cy="38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196">
            <a:extLst>
              <a:ext uri="{FF2B5EF4-FFF2-40B4-BE49-F238E27FC236}">
                <a16:creationId xmlns:a16="http://schemas.microsoft.com/office/drawing/2014/main" id="{CFC4BD63-A527-47C5-A43D-538B926B615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674337" y="3223446"/>
            <a:ext cx="561626" cy="132459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4B80EADD-7178-4176-A885-8DAEAC05C8F4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054092" y="2648183"/>
            <a:ext cx="569992" cy="352468"/>
          </a:xfrm>
          <a:prstGeom prst="rect">
            <a:avLst/>
          </a:prstGeom>
        </p:spPr>
      </p:pic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F4D9FECB-42D1-4BD1-B03E-101625F60054}"/>
              </a:ext>
            </a:extLst>
          </p:cNvPr>
          <p:cNvGrpSpPr/>
          <p:nvPr/>
        </p:nvGrpSpPr>
        <p:grpSpPr>
          <a:xfrm>
            <a:off x="6961712" y="3242408"/>
            <a:ext cx="455184" cy="392004"/>
            <a:chOff x="9130991" y="3128963"/>
            <a:chExt cx="873779" cy="768640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D2A3393-BEAE-43CF-BF38-7B770A611AFE}"/>
                </a:ext>
              </a:extLst>
            </p:cNvPr>
            <p:cNvSpPr txBox="1"/>
            <p:nvPr/>
          </p:nvSpPr>
          <p:spPr>
            <a:xfrm>
              <a:off x="9130991" y="3741971"/>
              <a:ext cx="873779" cy="1556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Redshift</a:t>
              </a:r>
            </a:p>
          </p:txBody>
        </p:sp>
        <p:grpSp>
          <p:nvGrpSpPr>
            <p:cNvPr id="158" name="Group 37">
              <a:extLst>
                <a:ext uri="{FF2B5EF4-FFF2-40B4-BE49-F238E27FC236}">
                  <a16:creationId xmlns:a16="http://schemas.microsoft.com/office/drawing/2014/main" id="{AA3DF250-3117-4B8E-97B4-F4C9972FA72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393238" y="3128963"/>
              <a:ext cx="360363" cy="538162"/>
              <a:chOff x="5917" y="1971"/>
              <a:chExt cx="227" cy="339"/>
            </a:xfrm>
          </p:grpSpPr>
          <p:sp>
            <p:nvSpPr>
              <p:cNvPr id="160" name="Freeform 38">
                <a:extLst>
                  <a:ext uri="{FF2B5EF4-FFF2-40B4-BE49-F238E27FC236}">
                    <a16:creationId xmlns:a16="http://schemas.microsoft.com/office/drawing/2014/main" id="{F533F432-5DCE-451E-8A19-49D2188BC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7" y="2013"/>
                <a:ext cx="227" cy="297"/>
              </a:xfrm>
              <a:custGeom>
                <a:avLst/>
                <a:gdLst>
                  <a:gd name="T0" fmla="*/ 0 w 426"/>
                  <a:gd name="T1" fmla="*/ 0 h 562"/>
                  <a:gd name="T2" fmla="*/ 0 w 426"/>
                  <a:gd name="T3" fmla="*/ 0 h 562"/>
                  <a:gd name="T4" fmla="*/ 0 w 426"/>
                  <a:gd name="T5" fmla="*/ 455 h 562"/>
                  <a:gd name="T6" fmla="*/ 0 w 426"/>
                  <a:gd name="T7" fmla="*/ 485 h 562"/>
                  <a:gd name="T8" fmla="*/ 213 w 426"/>
                  <a:gd name="T9" fmla="*/ 562 h 562"/>
                  <a:gd name="T10" fmla="*/ 426 w 426"/>
                  <a:gd name="T11" fmla="*/ 485 h 562"/>
                  <a:gd name="T12" fmla="*/ 426 w 426"/>
                  <a:gd name="T13" fmla="*/ 461 h 562"/>
                  <a:gd name="T14" fmla="*/ 426 w 426"/>
                  <a:gd name="T15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6" h="562">
                    <a:moveTo>
                      <a:pt x="0" y="0"/>
                    </a:moveTo>
                    <a:lnTo>
                      <a:pt x="0" y="0"/>
                    </a:lnTo>
                    <a:lnTo>
                      <a:pt x="0" y="455"/>
                    </a:lnTo>
                    <a:lnTo>
                      <a:pt x="0" y="485"/>
                    </a:lnTo>
                    <a:cubicBezTo>
                      <a:pt x="0" y="527"/>
                      <a:pt x="95" y="562"/>
                      <a:pt x="213" y="562"/>
                    </a:cubicBezTo>
                    <a:cubicBezTo>
                      <a:pt x="331" y="562"/>
                      <a:pt x="426" y="527"/>
                      <a:pt x="426" y="485"/>
                    </a:cubicBezTo>
                    <a:lnTo>
                      <a:pt x="426" y="461"/>
                    </a:lnTo>
                    <a:lnTo>
                      <a:pt x="426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39">
                <a:extLst>
                  <a:ext uri="{FF2B5EF4-FFF2-40B4-BE49-F238E27FC236}">
                    <a16:creationId xmlns:a16="http://schemas.microsoft.com/office/drawing/2014/main" id="{F77031B8-5BBF-496F-AF3D-D2490DCB4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7" y="2013"/>
                <a:ext cx="227" cy="297"/>
              </a:xfrm>
              <a:custGeom>
                <a:avLst/>
                <a:gdLst>
                  <a:gd name="T0" fmla="*/ 0 w 426"/>
                  <a:gd name="T1" fmla="*/ 0 h 562"/>
                  <a:gd name="T2" fmla="*/ 0 w 426"/>
                  <a:gd name="T3" fmla="*/ 0 h 562"/>
                  <a:gd name="T4" fmla="*/ 0 w 426"/>
                  <a:gd name="T5" fmla="*/ 455 h 562"/>
                  <a:gd name="T6" fmla="*/ 0 w 426"/>
                  <a:gd name="T7" fmla="*/ 485 h 562"/>
                  <a:gd name="T8" fmla="*/ 213 w 426"/>
                  <a:gd name="T9" fmla="*/ 562 h 562"/>
                  <a:gd name="T10" fmla="*/ 426 w 426"/>
                  <a:gd name="T11" fmla="*/ 485 h 562"/>
                  <a:gd name="T12" fmla="*/ 426 w 426"/>
                  <a:gd name="T13" fmla="*/ 461 h 562"/>
                  <a:gd name="T14" fmla="*/ 426 w 426"/>
                  <a:gd name="T15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6" h="562">
                    <a:moveTo>
                      <a:pt x="0" y="0"/>
                    </a:moveTo>
                    <a:lnTo>
                      <a:pt x="0" y="0"/>
                    </a:lnTo>
                    <a:lnTo>
                      <a:pt x="0" y="455"/>
                    </a:lnTo>
                    <a:lnTo>
                      <a:pt x="0" y="485"/>
                    </a:lnTo>
                    <a:cubicBezTo>
                      <a:pt x="0" y="527"/>
                      <a:pt x="95" y="562"/>
                      <a:pt x="213" y="562"/>
                    </a:cubicBezTo>
                    <a:cubicBezTo>
                      <a:pt x="331" y="562"/>
                      <a:pt x="426" y="527"/>
                      <a:pt x="426" y="485"/>
                    </a:cubicBezTo>
                    <a:lnTo>
                      <a:pt x="426" y="461"/>
                    </a:lnTo>
                    <a:lnTo>
                      <a:pt x="426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40">
                <a:extLst>
                  <a:ext uri="{FF2B5EF4-FFF2-40B4-BE49-F238E27FC236}">
                    <a16:creationId xmlns:a16="http://schemas.microsoft.com/office/drawing/2014/main" id="{65DEF52E-EC05-4CCB-BEA3-244B8AC13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7" y="1971"/>
                <a:ext cx="227" cy="82"/>
              </a:xfrm>
              <a:custGeom>
                <a:avLst/>
                <a:gdLst>
                  <a:gd name="T0" fmla="*/ 426 w 426"/>
                  <a:gd name="T1" fmla="*/ 78 h 155"/>
                  <a:gd name="T2" fmla="*/ 426 w 426"/>
                  <a:gd name="T3" fmla="*/ 78 h 155"/>
                  <a:gd name="T4" fmla="*/ 213 w 426"/>
                  <a:gd name="T5" fmla="*/ 155 h 155"/>
                  <a:gd name="T6" fmla="*/ 0 w 426"/>
                  <a:gd name="T7" fmla="*/ 78 h 155"/>
                  <a:gd name="T8" fmla="*/ 213 w 426"/>
                  <a:gd name="T9" fmla="*/ 0 h 155"/>
                  <a:gd name="T10" fmla="*/ 426 w 426"/>
                  <a:gd name="T11" fmla="*/ 78 h 155"/>
                  <a:gd name="T12" fmla="*/ 426 w 426"/>
                  <a:gd name="T13" fmla="*/ 78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155">
                    <a:moveTo>
                      <a:pt x="426" y="78"/>
                    </a:moveTo>
                    <a:lnTo>
                      <a:pt x="426" y="78"/>
                    </a:lnTo>
                    <a:cubicBezTo>
                      <a:pt x="426" y="121"/>
                      <a:pt x="331" y="155"/>
                      <a:pt x="213" y="155"/>
                    </a:cubicBezTo>
                    <a:cubicBezTo>
                      <a:pt x="95" y="155"/>
                      <a:pt x="0" y="121"/>
                      <a:pt x="0" y="78"/>
                    </a:cubicBezTo>
                    <a:cubicBezTo>
                      <a:pt x="0" y="35"/>
                      <a:pt x="95" y="0"/>
                      <a:pt x="213" y="0"/>
                    </a:cubicBezTo>
                    <a:cubicBezTo>
                      <a:pt x="331" y="0"/>
                      <a:pt x="426" y="35"/>
                      <a:pt x="426" y="78"/>
                    </a:cubicBezTo>
                    <a:lnTo>
                      <a:pt x="426" y="78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41">
                <a:extLst>
                  <a:ext uri="{FF2B5EF4-FFF2-40B4-BE49-F238E27FC236}">
                    <a16:creationId xmlns:a16="http://schemas.microsoft.com/office/drawing/2014/main" id="{B339B5AA-131F-49CF-8E5C-B42C67ED8B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9" y="2161"/>
                <a:ext cx="43" cy="10"/>
              </a:xfrm>
              <a:custGeom>
                <a:avLst/>
                <a:gdLst>
                  <a:gd name="T0" fmla="*/ 81 w 81"/>
                  <a:gd name="T1" fmla="*/ 19 h 19"/>
                  <a:gd name="T2" fmla="*/ 81 w 81"/>
                  <a:gd name="T3" fmla="*/ 19 h 19"/>
                  <a:gd name="T4" fmla="*/ 0 w 81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" h="19">
                    <a:moveTo>
                      <a:pt x="81" y="19"/>
                    </a:moveTo>
                    <a:lnTo>
                      <a:pt x="81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42">
                <a:extLst>
                  <a:ext uri="{FF2B5EF4-FFF2-40B4-BE49-F238E27FC236}">
                    <a16:creationId xmlns:a16="http://schemas.microsoft.com/office/drawing/2014/main" id="{B9FBB510-174A-497F-8089-36658DD9A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7" y="2115"/>
                <a:ext cx="16" cy="41"/>
              </a:xfrm>
              <a:custGeom>
                <a:avLst/>
                <a:gdLst>
                  <a:gd name="T0" fmla="*/ 31 w 31"/>
                  <a:gd name="T1" fmla="*/ 0 h 78"/>
                  <a:gd name="T2" fmla="*/ 31 w 31"/>
                  <a:gd name="T3" fmla="*/ 0 h 78"/>
                  <a:gd name="T4" fmla="*/ 0 w 31"/>
                  <a:gd name="T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78">
                    <a:moveTo>
                      <a:pt x="31" y="0"/>
                    </a:moveTo>
                    <a:lnTo>
                      <a:pt x="31" y="0"/>
                    </a:lnTo>
                    <a:lnTo>
                      <a:pt x="0" y="78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3">
                <a:extLst>
                  <a:ext uri="{FF2B5EF4-FFF2-40B4-BE49-F238E27FC236}">
                    <a16:creationId xmlns:a16="http://schemas.microsoft.com/office/drawing/2014/main" id="{FBD08176-6135-4678-AF86-B3F8C1AB1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0" y="2174"/>
                <a:ext cx="15" cy="33"/>
              </a:xfrm>
              <a:custGeom>
                <a:avLst/>
                <a:gdLst>
                  <a:gd name="T0" fmla="*/ 27 w 27"/>
                  <a:gd name="T1" fmla="*/ 0 h 63"/>
                  <a:gd name="T2" fmla="*/ 27 w 27"/>
                  <a:gd name="T3" fmla="*/ 0 h 63"/>
                  <a:gd name="T4" fmla="*/ 0 w 27"/>
                  <a:gd name="T5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63">
                    <a:moveTo>
                      <a:pt x="27" y="0"/>
                    </a:moveTo>
                    <a:lnTo>
                      <a:pt x="27" y="0"/>
                    </a:lnTo>
                    <a:lnTo>
                      <a:pt x="0" y="6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4">
                <a:extLst>
                  <a:ext uri="{FF2B5EF4-FFF2-40B4-BE49-F238E27FC236}">
                    <a16:creationId xmlns:a16="http://schemas.microsoft.com/office/drawing/2014/main" id="{B454EC4F-93E3-4886-875D-740B1943C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5" y="2206"/>
                <a:ext cx="36" cy="35"/>
              </a:xfrm>
              <a:custGeom>
                <a:avLst/>
                <a:gdLst>
                  <a:gd name="T0" fmla="*/ 67 w 67"/>
                  <a:gd name="T1" fmla="*/ 33 h 66"/>
                  <a:gd name="T2" fmla="*/ 67 w 67"/>
                  <a:gd name="T3" fmla="*/ 33 h 66"/>
                  <a:gd name="T4" fmla="*/ 33 w 67"/>
                  <a:gd name="T5" fmla="*/ 66 h 66"/>
                  <a:gd name="T6" fmla="*/ 0 w 67"/>
                  <a:gd name="T7" fmla="*/ 33 h 66"/>
                  <a:gd name="T8" fmla="*/ 33 w 67"/>
                  <a:gd name="T9" fmla="*/ 0 h 66"/>
                  <a:gd name="T10" fmla="*/ 67 w 67"/>
                  <a:gd name="T11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66">
                    <a:moveTo>
                      <a:pt x="67" y="33"/>
                    </a:moveTo>
                    <a:lnTo>
                      <a:pt x="67" y="33"/>
                    </a:lnTo>
                    <a:cubicBezTo>
                      <a:pt x="67" y="52"/>
                      <a:pt x="52" y="66"/>
                      <a:pt x="33" y="66"/>
                    </a:cubicBezTo>
                    <a:cubicBezTo>
                      <a:pt x="15" y="66"/>
                      <a:pt x="0" y="52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2" y="0"/>
                      <a:pt x="67" y="15"/>
                      <a:pt x="67" y="33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5">
                <a:extLst>
                  <a:ext uri="{FF2B5EF4-FFF2-40B4-BE49-F238E27FC236}">
                    <a16:creationId xmlns:a16="http://schemas.microsoft.com/office/drawing/2014/main" id="{C26E4783-6F39-4D18-9019-B20B94660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5" y="2206"/>
                <a:ext cx="36" cy="35"/>
              </a:xfrm>
              <a:custGeom>
                <a:avLst/>
                <a:gdLst>
                  <a:gd name="T0" fmla="*/ 67 w 67"/>
                  <a:gd name="T1" fmla="*/ 33 h 66"/>
                  <a:gd name="T2" fmla="*/ 67 w 67"/>
                  <a:gd name="T3" fmla="*/ 33 h 66"/>
                  <a:gd name="T4" fmla="*/ 33 w 67"/>
                  <a:gd name="T5" fmla="*/ 66 h 66"/>
                  <a:gd name="T6" fmla="*/ 0 w 67"/>
                  <a:gd name="T7" fmla="*/ 33 h 66"/>
                  <a:gd name="T8" fmla="*/ 33 w 67"/>
                  <a:gd name="T9" fmla="*/ 0 h 66"/>
                  <a:gd name="T10" fmla="*/ 67 w 67"/>
                  <a:gd name="T11" fmla="*/ 33 h 66"/>
                  <a:gd name="T12" fmla="*/ 67 w 67"/>
                  <a:gd name="T13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6">
                    <a:moveTo>
                      <a:pt x="67" y="33"/>
                    </a:moveTo>
                    <a:lnTo>
                      <a:pt x="67" y="33"/>
                    </a:lnTo>
                    <a:cubicBezTo>
                      <a:pt x="67" y="52"/>
                      <a:pt x="52" y="66"/>
                      <a:pt x="33" y="66"/>
                    </a:cubicBezTo>
                    <a:cubicBezTo>
                      <a:pt x="15" y="66"/>
                      <a:pt x="0" y="52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2" y="0"/>
                      <a:pt x="67" y="15"/>
                      <a:pt x="67" y="33"/>
                    </a:cubicBezTo>
                    <a:lnTo>
                      <a:pt x="67" y="33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6">
                <a:extLst>
                  <a:ext uri="{FF2B5EF4-FFF2-40B4-BE49-F238E27FC236}">
                    <a16:creationId xmlns:a16="http://schemas.microsoft.com/office/drawing/2014/main" id="{F052E4BC-8EB2-4819-ACD5-00E5B5423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3" y="2140"/>
                <a:ext cx="36" cy="35"/>
              </a:xfrm>
              <a:custGeom>
                <a:avLst/>
                <a:gdLst>
                  <a:gd name="T0" fmla="*/ 67 w 67"/>
                  <a:gd name="T1" fmla="*/ 33 h 66"/>
                  <a:gd name="T2" fmla="*/ 67 w 67"/>
                  <a:gd name="T3" fmla="*/ 33 h 66"/>
                  <a:gd name="T4" fmla="*/ 34 w 67"/>
                  <a:gd name="T5" fmla="*/ 66 h 66"/>
                  <a:gd name="T6" fmla="*/ 0 w 67"/>
                  <a:gd name="T7" fmla="*/ 33 h 66"/>
                  <a:gd name="T8" fmla="*/ 34 w 67"/>
                  <a:gd name="T9" fmla="*/ 0 h 66"/>
                  <a:gd name="T10" fmla="*/ 67 w 67"/>
                  <a:gd name="T11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66">
                    <a:moveTo>
                      <a:pt x="67" y="33"/>
                    </a:moveTo>
                    <a:lnTo>
                      <a:pt x="67" y="33"/>
                    </a:lnTo>
                    <a:cubicBezTo>
                      <a:pt x="67" y="51"/>
                      <a:pt x="52" y="66"/>
                      <a:pt x="34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2" y="0"/>
                      <a:pt x="67" y="15"/>
                      <a:pt x="67" y="33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47">
                <a:extLst>
                  <a:ext uri="{FF2B5EF4-FFF2-40B4-BE49-F238E27FC236}">
                    <a16:creationId xmlns:a16="http://schemas.microsoft.com/office/drawing/2014/main" id="{A1FB67E5-7793-4F02-82E8-16BFD022C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3" y="2140"/>
                <a:ext cx="36" cy="35"/>
              </a:xfrm>
              <a:custGeom>
                <a:avLst/>
                <a:gdLst>
                  <a:gd name="T0" fmla="*/ 67 w 67"/>
                  <a:gd name="T1" fmla="*/ 33 h 66"/>
                  <a:gd name="T2" fmla="*/ 67 w 67"/>
                  <a:gd name="T3" fmla="*/ 33 h 66"/>
                  <a:gd name="T4" fmla="*/ 34 w 67"/>
                  <a:gd name="T5" fmla="*/ 66 h 66"/>
                  <a:gd name="T6" fmla="*/ 0 w 67"/>
                  <a:gd name="T7" fmla="*/ 33 h 66"/>
                  <a:gd name="T8" fmla="*/ 34 w 67"/>
                  <a:gd name="T9" fmla="*/ 0 h 66"/>
                  <a:gd name="T10" fmla="*/ 67 w 67"/>
                  <a:gd name="T11" fmla="*/ 33 h 66"/>
                  <a:gd name="T12" fmla="*/ 67 w 67"/>
                  <a:gd name="T13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6">
                    <a:moveTo>
                      <a:pt x="67" y="33"/>
                    </a:moveTo>
                    <a:lnTo>
                      <a:pt x="67" y="33"/>
                    </a:lnTo>
                    <a:cubicBezTo>
                      <a:pt x="67" y="51"/>
                      <a:pt x="52" y="66"/>
                      <a:pt x="34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2" y="0"/>
                      <a:pt x="67" y="15"/>
                      <a:pt x="67" y="33"/>
                    </a:cubicBezTo>
                    <a:lnTo>
                      <a:pt x="67" y="33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48">
                <a:extLst>
                  <a:ext uri="{FF2B5EF4-FFF2-40B4-BE49-F238E27FC236}">
                    <a16:creationId xmlns:a16="http://schemas.microsoft.com/office/drawing/2014/main" id="{64BF73CD-7D78-4B34-89AC-0FBFBFE9C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2" y="2155"/>
                <a:ext cx="35" cy="35"/>
              </a:xfrm>
              <a:custGeom>
                <a:avLst/>
                <a:gdLst>
                  <a:gd name="T0" fmla="*/ 67 w 67"/>
                  <a:gd name="T1" fmla="*/ 33 h 66"/>
                  <a:gd name="T2" fmla="*/ 67 w 67"/>
                  <a:gd name="T3" fmla="*/ 33 h 66"/>
                  <a:gd name="T4" fmla="*/ 33 w 67"/>
                  <a:gd name="T5" fmla="*/ 66 h 66"/>
                  <a:gd name="T6" fmla="*/ 0 w 67"/>
                  <a:gd name="T7" fmla="*/ 33 h 66"/>
                  <a:gd name="T8" fmla="*/ 33 w 67"/>
                  <a:gd name="T9" fmla="*/ 0 h 66"/>
                  <a:gd name="T10" fmla="*/ 67 w 67"/>
                  <a:gd name="T11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66">
                    <a:moveTo>
                      <a:pt x="67" y="33"/>
                    </a:moveTo>
                    <a:lnTo>
                      <a:pt x="67" y="33"/>
                    </a:lnTo>
                    <a:cubicBezTo>
                      <a:pt x="67" y="51"/>
                      <a:pt x="52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2" y="0"/>
                      <a:pt x="67" y="15"/>
                      <a:pt x="67" y="33"/>
                    </a:cubicBezTo>
                    <a:close/>
                  </a:path>
                </a:pathLst>
              </a:custGeom>
              <a:solidFill>
                <a:srgbClr val="0E2836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9">
                <a:extLst>
                  <a:ext uri="{FF2B5EF4-FFF2-40B4-BE49-F238E27FC236}">
                    <a16:creationId xmlns:a16="http://schemas.microsoft.com/office/drawing/2014/main" id="{7EE92DDA-33FB-4118-BDB6-F8A8F41B01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2" y="2155"/>
                <a:ext cx="35" cy="35"/>
              </a:xfrm>
              <a:custGeom>
                <a:avLst/>
                <a:gdLst>
                  <a:gd name="T0" fmla="*/ 67 w 67"/>
                  <a:gd name="T1" fmla="*/ 33 h 66"/>
                  <a:gd name="T2" fmla="*/ 67 w 67"/>
                  <a:gd name="T3" fmla="*/ 33 h 66"/>
                  <a:gd name="T4" fmla="*/ 33 w 67"/>
                  <a:gd name="T5" fmla="*/ 66 h 66"/>
                  <a:gd name="T6" fmla="*/ 0 w 67"/>
                  <a:gd name="T7" fmla="*/ 33 h 66"/>
                  <a:gd name="T8" fmla="*/ 33 w 67"/>
                  <a:gd name="T9" fmla="*/ 0 h 66"/>
                  <a:gd name="T10" fmla="*/ 67 w 67"/>
                  <a:gd name="T11" fmla="*/ 33 h 66"/>
                  <a:gd name="T12" fmla="*/ 67 w 67"/>
                  <a:gd name="T13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6">
                    <a:moveTo>
                      <a:pt x="67" y="33"/>
                    </a:moveTo>
                    <a:lnTo>
                      <a:pt x="67" y="33"/>
                    </a:lnTo>
                    <a:cubicBezTo>
                      <a:pt x="67" y="51"/>
                      <a:pt x="52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2" y="0"/>
                      <a:pt x="67" y="15"/>
                      <a:pt x="67" y="33"/>
                    </a:cubicBezTo>
                    <a:lnTo>
                      <a:pt x="67" y="33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50">
                <a:extLst>
                  <a:ext uri="{FF2B5EF4-FFF2-40B4-BE49-F238E27FC236}">
                    <a16:creationId xmlns:a16="http://schemas.microsoft.com/office/drawing/2014/main" id="{A5B5C301-220F-4903-857B-B5F9FCD9F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0" y="2080"/>
                <a:ext cx="36" cy="36"/>
              </a:xfrm>
              <a:custGeom>
                <a:avLst/>
                <a:gdLst>
                  <a:gd name="T0" fmla="*/ 67 w 67"/>
                  <a:gd name="T1" fmla="*/ 34 h 67"/>
                  <a:gd name="T2" fmla="*/ 67 w 67"/>
                  <a:gd name="T3" fmla="*/ 34 h 67"/>
                  <a:gd name="T4" fmla="*/ 34 w 67"/>
                  <a:gd name="T5" fmla="*/ 67 h 67"/>
                  <a:gd name="T6" fmla="*/ 0 w 67"/>
                  <a:gd name="T7" fmla="*/ 34 h 67"/>
                  <a:gd name="T8" fmla="*/ 34 w 67"/>
                  <a:gd name="T9" fmla="*/ 0 h 67"/>
                  <a:gd name="T10" fmla="*/ 67 w 67"/>
                  <a:gd name="T11" fmla="*/ 3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67">
                    <a:moveTo>
                      <a:pt x="67" y="34"/>
                    </a:moveTo>
                    <a:lnTo>
                      <a:pt x="67" y="34"/>
                    </a:lnTo>
                    <a:cubicBezTo>
                      <a:pt x="67" y="52"/>
                      <a:pt x="52" y="67"/>
                      <a:pt x="34" y="67"/>
                    </a:cubicBezTo>
                    <a:cubicBezTo>
                      <a:pt x="15" y="67"/>
                      <a:pt x="0" y="52"/>
                      <a:pt x="0" y="34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2" y="0"/>
                      <a:pt x="67" y="15"/>
                      <a:pt x="67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51">
                <a:extLst>
                  <a:ext uri="{FF2B5EF4-FFF2-40B4-BE49-F238E27FC236}">
                    <a16:creationId xmlns:a16="http://schemas.microsoft.com/office/drawing/2014/main" id="{7612841D-9255-4038-A0B1-A7CC95AE4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0" y="2080"/>
                <a:ext cx="36" cy="36"/>
              </a:xfrm>
              <a:custGeom>
                <a:avLst/>
                <a:gdLst>
                  <a:gd name="T0" fmla="*/ 67 w 67"/>
                  <a:gd name="T1" fmla="*/ 34 h 67"/>
                  <a:gd name="T2" fmla="*/ 67 w 67"/>
                  <a:gd name="T3" fmla="*/ 34 h 67"/>
                  <a:gd name="T4" fmla="*/ 34 w 67"/>
                  <a:gd name="T5" fmla="*/ 67 h 67"/>
                  <a:gd name="T6" fmla="*/ 0 w 67"/>
                  <a:gd name="T7" fmla="*/ 34 h 67"/>
                  <a:gd name="T8" fmla="*/ 34 w 67"/>
                  <a:gd name="T9" fmla="*/ 0 h 67"/>
                  <a:gd name="T10" fmla="*/ 67 w 67"/>
                  <a:gd name="T11" fmla="*/ 34 h 67"/>
                  <a:gd name="T12" fmla="*/ 67 w 67"/>
                  <a:gd name="T13" fmla="*/ 3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7">
                    <a:moveTo>
                      <a:pt x="67" y="34"/>
                    </a:moveTo>
                    <a:lnTo>
                      <a:pt x="67" y="34"/>
                    </a:lnTo>
                    <a:cubicBezTo>
                      <a:pt x="67" y="52"/>
                      <a:pt x="52" y="67"/>
                      <a:pt x="34" y="67"/>
                    </a:cubicBezTo>
                    <a:cubicBezTo>
                      <a:pt x="15" y="67"/>
                      <a:pt x="0" y="52"/>
                      <a:pt x="0" y="34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2" y="0"/>
                      <a:pt x="67" y="15"/>
                      <a:pt x="67" y="34"/>
                    </a:cubicBezTo>
                    <a:lnTo>
                      <a:pt x="67" y="34"/>
                    </a:lnTo>
                    <a:close/>
                  </a:path>
                </a:pathLst>
              </a:custGeom>
              <a:solidFill>
                <a:srgbClr val="0E2836"/>
              </a:solidFill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6F373B2B-003F-4FCB-8B01-26CAE1EC8C4C}"/>
              </a:ext>
            </a:extLst>
          </p:cNvPr>
          <p:cNvGrpSpPr/>
          <p:nvPr/>
        </p:nvGrpSpPr>
        <p:grpSpPr>
          <a:xfrm>
            <a:off x="7255024" y="2419190"/>
            <a:ext cx="745594" cy="384557"/>
            <a:chOff x="8992393" y="1773160"/>
            <a:chExt cx="1431254" cy="754037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A7735012-EF6B-4F4D-BC92-3ACD37F67509}"/>
                </a:ext>
              </a:extLst>
            </p:cNvPr>
            <p:cNvSpPr txBox="1"/>
            <p:nvPr/>
          </p:nvSpPr>
          <p:spPr>
            <a:xfrm>
              <a:off x="8992393" y="2371565"/>
              <a:ext cx="1431254" cy="1556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Elasticsearch Service</a:t>
              </a:r>
            </a:p>
          </p:txBody>
        </p:sp>
        <p:grpSp>
          <p:nvGrpSpPr>
            <p:cNvPr id="174" name="Graphic 195">
              <a:extLst>
                <a:ext uri="{FF2B5EF4-FFF2-40B4-BE49-F238E27FC236}">
                  <a16:creationId xmlns:a16="http://schemas.microsoft.com/office/drawing/2014/main" id="{9C01E8D8-0F02-4A03-A273-7FDBBC1CE19A}"/>
                </a:ext>
              </a:extLst>
            </p:cNvPr>
            <p:cNvGrpSpPr/>
            <p:nvPr/>
          </p:nvGrpSpPr>
          <p:grpSpPr>
            <a:xfrm>
              <a:off x="9433698" y="1773160"/>
              <a:ext cx="548640" cy="548640"/>
              <a:chOff x="9433698" y="1773160"/>
              <a:chExt cx="548640" cy="548640"/>
            </a:xfrm>
            <a:solidFill>
              <a:schemeClr val="bg1"/>
            </a:solidFill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FC2118A0-8FB5-4A68-92E2-6F17AB08379E}"/>
                  </a:ext>
                </a:extLst>
              </p:cNvPr>
              <p:cNvSpPr/>
              <p:nvPr/>
            </p:nvSpPr>
            <p:spPr>
              <a:xfrm>
                <a:off x="9433698" y="1937752"/>
                <a:ext cx="120701" cy="373075"/>
              </a:xfrm>
              <a:custGeom>
                <a:avLst/>
                <a:gdLst>
                  <a:gd name="connsiteX0" fmla="*/ 109728 w 120700"/>
                  <a:gd name="connsiteY0" fmla="*/ 0 h 373075"/>
                  <a:gd name="connsiteX1" fmla="*/ 10973 w 120700"/>
                  <a:gd name="connsiteY1" fmla="*/ 0 h 373075"/>
                  <a:gd name="connsiteX2" fmla="*/ 0 w 120700"/>
                  <a:gd name="connsiteY2" fmla="*/ 10973 h 373075"/>
                  <a:gd name="connsiteX3" fmla="*/ 0 w 120700"/>
                  <a:gd name="connsiteY3" fmla="*/ 362102 h 373075"/>
                  <a:gd name="connsiteX4" fmla="*/ 10973 w 120700"/>
                  <a:gd name="connsiteY4" fmla="*/ 373075 h 373075"/>
                  <a:gd name="connsiteX5" fmla="*/ 109728 w 120700"/>
                  <a:gd name="connsiteY5" fmla="*/ 373075 h 373075"/>
                  <a:gd name="connsiteX6" fmla="*/ 120701 w 120700"/>
                  <a:gd name="connsiteY6" fmla="*/ 362102 h 373075"/>
                  <a:gd name="connsiteX7" fmla="*/ 120701 w 120700"/>
                  <a:gd name="connsiteY7" fmla="*/ 10973 h 373075"/>
                  <a:gd name="connsiteX8" fmla="*/ 109728 w 120700"/>
                  <a:gd name="connsiteY8" fmla="*/ 0 h 373075"/>
                  <a:gd name="connsiteX9" fmla="*/ 98755 w 120700"/>
                  <a:gd name="connsiteY9" fmla="*/ 351130 h 373075"/>
                  <a:gd name="connsiteX10" fmla="*/ 21946 w 120700"/>
                  <a:gd name="connsiteY10" fmla="*/ 351130 h 373075"/>
                  <a:gd name="connsiteX11" fmla="*/ 21946 w 120700"/>
                  <a:gd name="connsiteY11" fmla="*/ 21946 h 373075"/>
                  <a:gd name="connsiteX12" fmla="*/ 98755 w 120700"/>
                  <a:gd name="connsiteY12" fmla="*/ 21946 h 373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0700" h="373075">
                    <a:moveTo>
                      <a:pt x="109728" y="0"/>
                    </a:moveTo>
                    <a:lnTo>
                      <a:pt x="10973" y="0"/>
                    </a:lnTo>
                    <a:cubicBezTo>
                      <a:pt x="4913" y="0"/>
                      <a:pt x="0" y="4913"/>
                      <a:pt x="0" y="10973"/>
                    </a:cubicBezTo>
                    <a:lnTo>
                      <a:pt x="0" y="362102"/>
                    </a:lnTo>
                    <a:cubicBezTo>
                      <a:pt x="0" y="368163"/>
                      <a:pt x="4913" y="373075"/>
                      <a:pt x="10973" y="373075"/>
                    </a:cubicBezTo>
                    <a:lnTo>
                      <a:pt x="109728" y="373075"/>
                    </a:lnTo>
                    <a:cubicBezTo>
                      <a:pt x="115788" y="373075"/>
                      <a:pt x="120701" y="368163"/>
                      <a:pt x="120701" y="362102"/>
                    </a:cubicBezTo>
                    <a:lnTo>
                      <a:pt x="120701" y="10973"/>
                    </a:lnTo>
                    <a:cubicBezTo>
                      <a:pt x="120701" y="4913"/>
                      <a:pt x="115788" y="0"/>
                      <a:pt x="109728" y="0"/>
                    </a:cubicBezTo>
                    <a:close/>
                    <a:moveTo>
                      <a:pt x="98755" y="351130"/>
                    </a:moveTo>
                    <a:lnTo>
                      <a:pt x="21946" y="351130"/>
                    </a:lnTo>
                    <a:lnTo>
                      <a:pt x="21946" y="21946"/>
                    </a:lnTo>
                    <a:lnTo>
                      <a:pt x="98755" y="21946"/>
                    </a:ln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4D794CF3-FC75-4FF4-8ED4-A69AE6B968EB}"/>
                  </a:ext>
                </a:extLst>
              </p:cNvPr>
              <p:cNvSpPr/>
              <p:nvPr/>
            </p:nvSpPr>
            <p:spPr>
              <a:xfrm>
                <a:off x="9576344" y="2110244"/>
                <a:ext cx="120701" cy="197510"/>
              </a:xfrm>
              <a:custGeom>
                <a:avLst/>
                <a:gdLst>
                  <a:gd name="connsiteX0" fmla="*/ 120701 w 120700"/>
                  <a:gd name="connsiteY0" fmla="*/ 128382 h 197510"/>
                  <a:gd name="connsiteX1" fmla="*/ 120701 w 120700"/>
                  <a:gd name="connsiteY1" fmla="*/ 189610 h 197510"/>
                  <a:gd name="connsiteX2" fmla="*/ 109728 w 120700"/>
                  <a:gd name="connsiteY2" fmla="*/ 200583 h 197510"/>
                  <a:gd name="connsiteX3" fmla="*/ 10973 w 120700"/>
                  <a:gd name="connsiteY3" fmla="*/ 200583 h 197510"/>
                  <a:gd name="connsiteX4" fmla="*/ 0 w 120700"/>
                  <a:gd name="connsiteY4" fmla="*/ 189610 h 197510"/>
                  <a:gd name="connsiteX5" fmla="*/ 0 w 120700"/>
                  <a:gd name="connsiteY5" fmla="*/ 0 h 197510"/>
                  <a:gd name="connsiteX6" fmla="*/ 21946 w 120700"/>
                  <a:gd name="connsiteY6" fmla="*/ 57936 h 197510"/>
                  <a:gd name="connsiteX7" fmla="*/ 21946 w 120700"/>
                  <a:gd name="connsiteY7" fmla="*/ 178637 h 197510"/>
                  <a:gd name="connsiteX8" fmla="*/ 98755 w 120700"/>
                  <a:gd name="connsiteY8" fmla="*/ 178637 h 197510"/>
                  <a:gd name="connsiteX9" fmla="*/ 98755 w 120700"/>
                  <a:gd name="connsiteY9" fmla="*/ 120591 h 197510"/>
                  <a:gd name="connsiteX10" fmla="*/ 120701 w 120700"/>
                  <a:gd name="connsiteY10" fmla="*/ 128382 h 197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0700" h="197510">
                    <a:moveTo>
                      <a:pt x="120701" y="128382"/>
                    </a:moveTo>
                    <a:lnTo>
                      <a:pt x="120701" y="189610"/>
                    </a:lnTo>
                    <a:cubicBezTo>
                      <a:pt x="120701" y="195670"/>
                      <a:pt x="115788" y="200583"/>
                      <a:pt x="109728" y="200583"/>
                    </a:cubicBezTo>
                    <a:lnTo>
                      <a:pt x="10973" y="200583"/>
                    </a:lnTo>
                    <a:cubicBezTo>
                      <a:pt x="4913" y="200583"/>
                      <a:pt x="0" y="195670"/>
                      <a:pt x="0" y="189610"/>
                    </a:cubicBezTo>
                    <a:lnTo>
                      <a:pt x="0" y="0"/>
                    </a:lnTo>
                    <a:cubicBezTo>
                      <a:pt x="3514" y="20546"/>
                      <a:pt x="10965" y="40219"/>
                      <a:pt x="21946" y="57936"/>
                    </a:cubicBezTo>
                    <a:lnTo>
                      <a:pt x="21946" y="178637"/>
                    </a:lnTo>
                    <a:lnTo>
                      <a:pt x="98755" y="178637"/>
                    </a:lnTo>
                    <a:lnTo>
                      <a:pt x="98755" y="120591"/>
                    </a:lnTo>
                    <a:cubicBezTo>
                      <a:pt x="105855" y="123758"/>
                      <a:pt x="113193" y="126363"/>
                      <a:pt x="120701" y="128382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5325B626-5B13-4DC3-836D-787DBECBAE0B}"/>
                  </a:ext>
                </a:extLst>
              </p:cNvPr>
              <p:cNvSpPr/>
              <p:nvPr/>
            </p:nvSpPr>
            <p:spPr>
              <a:xfrm>
                <a:off x="9576344" y="1871915"/>
                <a:ext cx="120701" cy="175565"/>
              </a:xfrm>
              <a:custGeom>
                <a:avLst/>
                <a:gdLst>
                  <a:gd name="connsiteX0" fmla="*/ 120701 w 120700"/>
                  <a:gd name="connsiteY0" fmla="*/ 10973 h 175564"/>
                  <a:gd name="connsiteX1" fmla="*/ 120701 w 120700"/>
                  <a:gd name="connsiteY1" fmla="*/ 49817 h 175564"/>
                  <a:gd name="connsiteX2" fmla="*/ 98755 w 120700"/>
                  <a:gd name="connsiteY2" fmla="*/ 57607 h 175564"/>
                  <a:gd name="connsiteX3" fmla="*/ 98755 w 120700"/>
                  <a:gd name="connsiteY3" fmla="*/ 21946 h 175564"/>
                  <a:gd name="connsiteX4" fmla="*/ 21946 w 120700"/>
                  <a:gd name="connsiteY4" fmla="*/ 21946 h 175564"/>
                  <a:gd name="connsiteX5" fmla="*/ 21946 w 120700"/>
                  <a:gd name="connsiteY5" fmla="*/ 120701 h 175564"/>
                  <a:gd name="connsiteX6" fmla="*/ 0 w 120700"/>
                  <a:gd name="connsiteY6" fmla="*/ 178198 h 175564"/>
                  <a:gd name="connsiteX7" fmla="*/ 0 w 120700"/>
                  <a:gd name="connsiteY7" fmla="*/ 10973 h 175564"/>
                  <a:gd name="connsiteX8" fmla="*/ 10973 w 120700"/>
                  <a:gd name="connsiteY8" fmla="*/ 0 h 175564"/>
                  <a:gd name="connsiteX9" fmla="*/ 109728 w 120700"/>
                  <a:gd name="connsiteY9" fmla="*/ 0 h 175564"/>
                  <a:gd name="connsiteX10" fmla="*/ 120701 w 120700"/>
                  <a:gd name="connsiteY10" fmla="*/ 10973 h 175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0700" h="175564">
                    <a:moveTo>
                      <a:pt x="120701" y="10973"/>
                    </a:moveTo>
                    <a:lnTo>
                      <a:pt x="120701" y="49817"/>
                    </a:lnTo>
                    <a:cubicBezTo>
                      <a:pt x="113193" y="51836"/>
                      <a:pt x="105855" y="54441"/>
                      <a:pt x="98755" y="57607"/>
                    </a:cubicBezTo>
                    <a:lnTo>
                      <a:pt x="98755" y="21946"/>
                    </a:lnTo>
                    <a:lnTo>
                      <a:pt x="21946" y="21946"/>
                    </a:lnTo>
                    <a:lnTo>
                      <a:pt x="21946" y="120701"/>
                    </a:lnTo>
                    <a:cubicBezTo>
                      <a:pt x="11018" y="138285"/>
                      <a:pt x="3568" y="157805"/>
                      <a:pt x="0" y="178198"/>
                    </a:cubicBezTo>
                    <a:lnTo>
                      <a:pt x="0" y="10973"/>
                    </a:lnTo>
                    <a:cubicBezTo>
                      <a:pt x="0" y="4913"/>
                      <a:pt x="4913" y="0"/>
                      <a:pt x="10973" y="0"/>
                    </a:cubicBezTo>
                    <a:lnTo>
                      <a:pt x="109728" y="0"/>
                    </a:lnTo>
                    <a:cubicBezTo>
                      <a:pt x="115788" y="0"/>
                      <a:pt x="120701" y="4913"/>
                      <a:pt x="120701" y="10973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A02BF46C-688D-4A4A-94C7-F768165545BA}"/>
                  </a:ext>
                </a:extLst>
              </p:cNvPr>
              <p:cNvSpPr/>
              <p:nvPr/>
            </p:nvSpPr>
            <p:spPr>
              <a:xfrm>
                <a:off x="9718991" y="1784133"/>
                <a:ext cx="120701" cy="526694"/>
              </a:xfrm>
              <a:custGeom>
                <a:avLst/>
                <a:gdLst>
                  <a:gd name="connsiteX0" fmla="*/ 98755 w 120700"/>
                  <a:gd name="connsiteY0" fmla="*/ 463272 h 526694"/>
                  <a:gd name="connsiteX1" fmla="*/ 98755 w 120700"/>
                  <a:gd name="connsiteY1" fmla="*/ 504749 h 526694"/>
                  <a:gd name="connsiteX2" fmla="*/ 21946 w 120700"/>
                  <a:gd name="connsiteY2" fmla="*/ 504749 h 526694"/>
                  <a:gd name="connsiteX3" fmla="*/ 21946 w 120700"/>
                  <a:gd name="connsiteY3" fmla="*/ 460858 h 526694"/>
                  <a:gd name="connsiteX4" fmla="*/ 21946 w 120700"/>
                  <a:gd name="connsiteY4" fmla="*/ 460858 h 526694"/>
                  <a:gd name="connsiteX5" fmla="*/ 0 w 120700"/>
                  <a:gd name="connsiteY5" fmla="*/ 459431 h 526694"/>
                  <a:gd name="connsiteX6" fmla="*/ 0 w 120700"/>
                  <a:gd name="connsiteY6" fmla="*/ 515722 h 526694"/>
                  <a:gd name="connsiteX7" fmla="*/ 10973 w 120700"/>
                  <a:gd name="connsiteY7" fmla="*/ 526694 h 526694"/>
                  <a:gd name="connsiteX8" fmla="*/ 109728 w 120700"/>
                  <a:gd name="connsiteY8" fmla="*/ 526694 h 526694"/>
                  <a:gd name="connsiteX9" fmla="*/ 120701 w 120700"/>
                  <a:gd name="connsiteY9" fmla="*/ 515722 h 526694"/>
                  <a:gd name="connsiteX10" fmla="*/ 120701 w 120700"/>
                  <a:gd name="connsiteY10" fmla="*/ 485217 h 526694"/>
                  <a:gd name="connsiteX11" fmla="*/ 109728 w 120700"/>
                  <a:gd name="connsiteY11" fmla="*/ 0 h 526694"/>
                  <a:gd name="connsiteX12" fmla="*/ 10973 w 120700"/>
                  <a:gd name="connsiteY12" fmla="*/ 0 h 526694"/>
                  <a:gd name="connsiteX13" fmla="*/ 0 w 120700"/>
                  <a:gd name="connsiteY13" fmla="*/ 10973 h 526694"/>
                  <a:gd name="connsiteX14" fmla="*/ 0 w 120700"/>
                  <a:gd name="connsiteY14" fmla="*/ 133100 h 526694"/>
                  <a:gd name="connsiteX15" fmla="*/ 21946 w 120700"/>
                  <a:gd name="connsiteY15" fmla="*/ 131674 h 526694"/>
                  <a:gd name="connsiteX16" fmla="*/ 21946 w 120700"/>
                  <a:gd name="connsiteY16" fmla="*/ 131674 h 526694"/>
                  <a:gd name="connsiteX17" fmla="*/ 21946 w 120700"/>
                  <a:gd name="connsiteY17" fmla="*/ 21946 h 526694"/>
                  <a:gd name="connsiteX18" fmla="*/ 98755 w 120700"/>
                  <a:gd name="connsiteY18" fmla="*/ 21946 h 526694"/>
                  <a:gd name="connsiteX19" fmla="*/ 98755 w 120700"/>
                  <a:gd name="connsiteY19" fmla="*/ 150876 h 526694"/>
                  <a:gd name="connsiteX20" fmla="*/ 120701 w 120700"/>
                  <a:gd name="connsiteY20" fmla="*/ 164592 h 526694"/>
                  <a:gd name="connsiteX21" fmla="*/ 120701 w 120700"/>
                  <a:gd name="connsiteY21" fmla="*/ 10973 h 526694"/>
                  <a:gd name="connsiteX22" fmla="*/ 109728 w 120700"/>
                  <a:gd name="connsiteY22" fmla="*/ 0 h 52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0700" h="526694">
                    <a:moveTo>
                      <a:pt x="98755" y="463272"/>
                    </a:moveTo>
                    <a:lnTo>
                      <a:pt x="98755" y="504749"/>
                    </a:lnTo>
                    <a:lnTo>
                      <a:pt x="21946" y="504749"/>
                    </a:lnTo>
                    <a:lnTo>
                      <a:pt x="21946" y="460858"/>
                    </a:lnTo>
                    <a:lnTo>
                      <a:pt x="21946" y="460858"/>
                    </a:lnTo>
                    <a:cubicBezTo>
                      <a:pt x="14606" y="460882"/>
                      <a:pt x="7274" y="460405"/>
                      <a:pt x="0" y="459431"/>
                    </a:cubicBezTo>
                    <a:lnTo>
                      <a:pt x="0" y="515722"/>
                    </a:lnTo>
                    <a:cubicBezTo>
                      <a:pt x="0" y="521782"/>
                      <a:pt x="4913" y="526694"/>
                      <a:pt x="10973" y="526694"/>
                    </a:cubicBezTo>
                    <a:lnTo>
                      <a:pt x="109728" y="526694"/>
                    </a:lnTo>
                    <a:cubicBezTo>
                      <a:pt x="115788" y="526694"/>
                      <a:pt x="120701" y="521782"/>
                      <a:pt x="120701" y="515722"/>
                    </a:cubicBezTo>
                    <a:lnTo>
                      <a:pt x="120701" y="485217"/>
                    </a:lnTo>
                    <a:close/>
                    <a:moveTo>
                      <a:pt x="109728" y="0"/>
                    </a:moveTo>
                    <a:lnTo>
                      <a:pt x="10973" y="0"/>
                    </a:lnTo>
                    <a:cubicBezTo>
                      <a:pt x="4913" y="0"/>
                      <a:pt x="0" y="4913"/>
                      <a:pt x="0" y="10973"/>
                    </a:cubicBezTo>
                    <a:lnTo>
                      <a:pt x="0" y="133100"/>
                    </a:lnTo>
                    <a:cubicBezTo>
                      <a:pt x="7273" y="132116"/>
                      <a:pt x="14606" y="131640"/>
                      <a:pt x="21946" y="131674"/>
                    </a:cubicBezTo>
                    <a:lnTo>
                      <a:pt x="21946" y="131674"/>
                    </a:lnTo>
                    <a:lnTo>
                      <a:pt x="21946" y="21946"/>
                    </a:lnTo>
                    <a:lnTo>
                      <a:pt x="98755" y="21946"/>
                    </a:lnTo>
                    <a:lnTo>
                      <a:pt x="98755" y="150876"/>
                    </a:lnTo>
                    <a:cubicBezTo>
                      <a:pt x="106432" y="154842"/>
                      <a:pt x="113772" y="159429"/>
                      <a:pt x="120701" y="164592"/>
                    </a:cubicBezTo>
                    <a:lnTo>
                      <a:pt x="120701" y="10973"/>
                    </a:lnTo>
                    <a:cubicBezTo>
                      <a:pt x="120701" y="4913"/>
                      <a:pt x="115788" y="0"/>
                      <a:pt x="109728" y="0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6A230B5-7109-4855-9BB0-895D26E0FC4B}"/>
                  </a:ext>
                </a:extLst>
              </p:cNvPr>
              <p:cNvSpPr/>
              <p:nvPr/>
            </p:nvSpPr>
            <p:spPr>
              <a:xfrm>
                <a:off x="9861637" y="1838997"/>
                <a:ext cx="120701" cy="373075"/>
              </a:xfrm>
              <a:custGeom>
                <a:avLst/>
                <a:gdLst>
                  <a:gd name="connsiteX0" fmla="*/ 109728 w 120700"/>
                  <a:gd name="connsiteY0" fmla="*/ 0 h 373075"/>
                  <a:gd name="connsiteX1" fmla="*/ 10973 w 120700"/>
                  <a:gd name="connsiteY1" fmla="*/ 0 h 373075"/>
                  <a:gd name="connsiteX2" fmla="*/ 0 w 120700"/>
                  <a:gd name="connsiteY2" fmla="*/ 10973 h 373075"/>
                  <a:gd name="connsiteX3" fmla="*/ 0 w 120700"/>
                  <a:gd name="connsiteY3" fmla="*/ 129918 h 373075"/>
                  <a:gd name="connsiteX4" fmla="*/ 21946 w 120700"/>
                  <a:gd name="connsiteY4" fmla="*/ 159983 h 373075"/>
                  <a:gd name="connsiteX5" fmla="*/ 21946 w 120700"/>
                  <a:gd name="connsiteY5" fmla="*/ 21946 h 373075"/>
                  <a:gd name="connsiteX6" fmla="*/ 98755 w 120700"/>
                  <a:gd name="connsiteY6" fmla="*/ 21946 h 373075"/>
                  <a:gd name="connsiteX7" fmla="*/ 98755 w 120700"/>
                  <a:gd name="connsiteY7" fmla="*/ 359579 h 373075"/>
                  <a:gd name="connsiteX8" fmla="*/ 120701 w 120700"/>
                  <a:gd name="connsiteY8" fmla="*/ 381524 h 373075"/>
                  <a:gd name="connsiteX9" fmla="*/ 120701 w 120700"/>
                  <a:gd name="connsiteY9" fmla="*/ 10973 h 373075"/>
                  <a:gd name="connsiteX10" fmla="*/ 109728 w 120700"/>
                  <a:gd name="connsiteY10" fmla="*/ 0 h 373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0700" h="373075">
                    <a:moveTo>
                      <a:pt x="109728" y="0"/>
                    </a:moveTo>
                    <a:lnTo>
                      <a:pt x="10973" y="0"/>
                    </a:lnTo>
                    <a:cubicBezTo>
                      <a:pt x="4913" y="0"/>
                      <a:pt x="0" y="4913"/>
                      <a:pt x="0" y="10973"/>
                    </a:cubicBezTo>
                    <a:lnTo>
                      <a:pt x="0" y="129918"/>
                    </a:lnTo>
                    <a:cubicBezTo>
                      <a:pt x="8460" y="139052"/>
                      <a:pt x="15825" y="149142"/>
                      <a:pt x="21946" y="159983"/>
                    </a:cubicBezTo>
                    <a:lnTo>
                      <a:pt x="21946" y="21946"/>
                    </a:lnTo>
                    <a:lnTo>
                      <a:pt x="98755" y="21946"/>
                    </a:lnTo>
                    <a:lnTo>
                      <a:pt x="98755" y="359579"/>
                    </a:lnTo>
                    <a:lnTo>
                      <a:pt x="120701" y="381524"/>
                    </a:lnTo>
                    <a:lnTo>
                      <a:pt x="120701" y="10973"/>
                    </a:lnTo>
                    <a:cubicBezTo>
                      <a:pt x="120701" y="4913"/>
                      <a:pt x="115788" y="0"/>
                      <a:pt x="109728" y="0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F38C6ACC-C668-45B8-B766-110A68EEE835}"/>
                  </a:ext>
                </a:extLst>
              </p:cNvPr>
              <p:cNvSpPr/>
              <p:nvPr/>
            </p:nvSpPr>
            <p:spPr>
              <a:xfrm>
                <a:off x="9598290" y="1937752"/>
                <a:ext cx="285293" cy="285293"/>
              </a:xfrm>
              <a:custGeom>
                <a:avLst/>
                <a:gdLst>
                  <a:gd name="connsiteX0" fmla="*/ 142646 w 285292"/>
                  <a:gd name="connsiteY0" fmla="*/ 285293 h 285292"/>
                  <a:gd name="connsiteX1" fmla="*/ 0 w 285292"/>
                  <a:gd name="connsiteY1" fmla="*/ 142646 h 285292"/>
                  <a:gd name="connsiteX2" fmla="*/ 142646 w 285292"/>
                  <a:gd name="connsiteY2" fmla="*/ 0 h 285292"/>
                  <a:gd name="connsiteX3" fmla="*/ 285293 w 285292"/>
                  <a:gd name="connsiteY3" fmla="*/ 142646 h 285292"/>
                  <a:gd name="connsiteX4" fmla="*/ 142646 w 285292"/>
                  <a:gd name="connsiteY4" fmla="*/ 285293 h 285292"/>
                  <a:gd name="connsiteX5" fmla="*/ 142646 w 285292"/>
                  <a:gd name="connsiteY5" fmla="*/ 21946 h 285292"/>
                  <a:gd name="connsiteX6" fmla="*/ 21946 w 285292"/>
                  <a:gd name="connsiteY6" fmla="*/ 142646 h 285292"/>
                  <a:gd name="connsiteX7" fmla="*/ 142646 w 285292"/>
                  <a:gd name="connsiteY7" fmla="*/ 263347 h 285292"/>
                  <a:gd name="connsiteX8" fmla="*/ 263347 w 285292"/>
                  <a:gd name="connsiteY8" fmla="*/ 142646 h 285292"/>
                  <a:gd name="connsiteX9" fmla="*/ 142646 w 285292"/>
                  <a:gd name="connsiteY9" fmla="*/ 21946 h 285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5292" h="285292">
                    <a:moveTo>
                      <a:pt x="142646" y="285293"/>
                    </a:moveTo>
                    <a:cubicBezTo>
                      <a:pt x="63865" y="285293"/>
                      <a:pt x="0" y="221428"/>
                      <a:pt x="0" y="142646"/>
                    </a:cubicBezTo>
                    <a:cubicBezTo>
                      <a:pt x="0" y="63865"/>
                      <a:pt x="63865" y="0"/>
                      <a:pt x="142646" y="0"/>
                    </a:cubicBezTo>
                    <a:cubicBezTo>
                      <a:pt x="221428" y="0"/>
                      <a:pt x="285293" y="63865"/>
                      <a:pt x="285293" y="142646"/>
                    </a:cubicBezTo>
                    <a:cubicBezTo>
                      <a:pt x="285293" y="221428"/>
                      <a:pt x="221428" y="285293"/>
                      <a:pt x="142646" y="285293"/>
                    </a:cubicBezTo>
                    <a:close/>
                    <a:moveTo>
                      <a:pt x="142646" y="21946"/>
                    </a:moveTo>
                    <a:cubicBezTo>
                      <a:pt x="75985" y="21946"/>
                      <a:pt x="21946" y="75985"/>
                      <a:pt x="21946" y="142646"/>
                    </a:cubicBezTo>
                    <a:cubicBezTo>
                      <a:pt x="21946" y="209308"/>
                      <a:pt x="75985" y="263347"/>
                      <a:pt x="142646" y="263347"/>
                    </a:cubicBezTo>
                    <a:cubicBezTo>
                      <a:pt x="209308" y="263347"/>
                      <a:pt x="263347" y="209308"/>
                      <a:pt x="263347" y="142646"/>
                    </a:cubicBezTo>
                    <a:cubicBezTo>
                      <a:pt x="263347" y="75985"/>
                      <a:pt x="209308" y="21946"/>
                      <a:pt x="142646" y="21946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56D916D1-45B1-4D22-B586-0171918A6B57}"/>
                  </a:ext>
                </a:extLst>
              </p:cNvPr>
              <p:cNvSpPr/>
              <p:nvPr/>
            </p:nvSpPr>
            <p:spPr>
              <a:xfrm>
                <a:off x="9662683" y="2003981"/>
                <a:ext cx="109728" cy="120701"/>
              </a:xfrm>
              <a:custGeom>
                <a:avLst/>
                <a:gdLst>
                  <a:gd name="connsiteX0" fmla="*/ 29644 w 109728"/>
                  <a:gd name="connsiteY0" fmla="*/ 128538 h 120700"/>
                  <a:gd name="connsiteX1" fmla="*/ 13241 w 109728"/>
                  <a:gd name="connsiteY1" fmla="*/ 29644 h 120700"/>
                  <a:gd name="connsiteX2" fmla="*/ 112136 w 109728"/>
                  <a:gd name="connsiteY2" fmla="*/ 13241 h 120700"/>
                  <a:gd name="connsiteX3" fmla="*/ 114025 w 109728"/>
                  <a:gd name="connsiteY3" fmla="*/ 14641 h 120700"/>
                  <a:gd name="connsiteX4" fmla="*/ 100967 w 109728"/>
                  <a:gd name="connsiteY4" fmla="*/ 32526 h 120700"/>
                  <a:gd name="connsiteX5" fmla="*/ 32509 w 109728"/>
                  <a:gd name="connsiteY5" fmla="*/ 42703 h 120700"/>
                  <a:gd name="connsiteX6" fmla="*/ 23389 w 109728"/>
                  <a:gd name="connsiteY6" fmla="*/ 78831 h 120700"/>
                  <a:gd name="connsiteX7" fmla="*/ 42701 w 109728"/>
                  <a:gd name="connsiteY7" fmla="*/ 110982 h 12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728" h="120700">
                    <a:moveTo>
                      <a:pt x="29644" y="128538"/>
                    </a:moveTo>
                    <a:cubicBezTo>
                      <a:pt x="-2195" y="105759"/>
                      <a:pt x="-9538" y="61482"/>
                      <a:pt x="13241" y="29644"/>
                    </a:cubicBezTo>
                    <a:cubicBezTo>
                      <a:pt x="36021" y="-2195"/>
                      <a:pt x="80297" y="-9538"/>
                      <a:pt x="112136" y="13241"/>
                    </a:cubicBezTo>
                    <a:cubicBezTo>
                      <a:pt x="112773" y="13697"/>
                      <a:pt x="113403" y="14164"/>
                      <a:pt x="114025" y="14641"/>
                    </a:cubicBezTo>
                    <a:lnTo>
                      <a:pt x="100967" y="32526"/>
                    </a:lnTo>
                    <a:cubicBezTo>
                      <a:pt x="79253" y="16432"/>
                      <a:pt x="48603" y="20989"/>
                      <a:pt x="32509" y="42703"/>
                    </a:cubicBezTo>
                    <a:cubicBezTo>
                      <a:pt x="24824" y="53072"/>
                      <a:pt x="21546" y="66057"/>
                      <a:pt x="23389" y="78831"/>
                    </a:cubicBezTo>
                    <a:cubicBezTo>
                      <a:pt x="25290" y="91692"/>
                      <a:pt x="32241" y="103263"/>
                      <a:pt x="42701" y="110982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41A02868-7F3C-4C64-BFB4-405402729568}"/>
                  </a:ext>
                </a:extLst>
              </p:cNvPr>
              <p:cNvSpPr/>
              <p:nvPr/>
            </p:nvSpPr>
            <p:spPr>
              <a:xfrm>
                <a:off x="9801506" y="2134385"/>
                <a:ext cx="175565" cy="175565"/>
              </a:xfrm>
              <a:custGeom>
                <a:avLst/>
                <a:gdLst>
                  <a:gd name="connsiteX0" fmla="*/ 135185 w 175564"/>
                  <a:gd name="connsiteY0" fmla="*/ 181929 h 175564"/>
                  <a:gd name="connsiteX1" fmla="*/ 102925 w 175564"/>
                  <a:gd name="connsiteY1" fmla="*/ 168542 h 175564"/>
                  <a:gd name="connsiteX2" fmla="*/ 0 w 175564"/>
                  <a:gd name="connsiteY2" fmla="*/ 65727 h 175564"/>
                  <a:gd name="connsiteX3" fmla="*/ 15581 w 175564"/>
                  <a:gd name="connsiteY3" fmla="*/ 50255 h 175564"/>
                  <a:gd name="connsiteX4" fmla="*/ 118397 w 175564"/>
                  <a:gd name="connsiteY4" fmla="*/ 153071 h 175564"/>
                  <a:gd name="connsiteX5" fmla="*/ 151602 w 175564"/>
                  <a:gd name="connsiteY5" fmla="*/ 157641 h 175564"/>
                  <a:gd name="connsiteX6" fmla="*/ 156172 w 175564"/>
                  <a:gd name="connsiteY6" fmla="*/ 124435 h 175564"/>
                  <a:gd name="connsiteX7" fmla="*/ 151973 w 175564"/>
                  <a:gd name="connsiteY7" fmla="*/ 120152 h 175564"/>
                  <a:gd name="connsiteX8" fmla="*/ 47732 w 175564"/>
                  <a:gd name="connsiteY8" fmla="*/ 15472 h 175564"/>
                  <a:gd name="connsiteX9" fmla="*/ 63313 w 175564"/>
                  <a:gd name="connsiteY9" fmla="*/ 0 h 175564"/>
                  <a:gd name="connsiteX10" fmla="*/ 167555 w 175564"/>
                  <a:gd name="connsiteY10" fmla="*/ 104571 h 175564"/>
                  <a:gd name="connsiteX11" fmla="*/ 167148 w 175564"/>
                  <a:gd name="connsiteY11" fmla="*/ 169279 h 175564"/>
                  <a:gd name="connsiteX12" fmla="*/ 135185 w 175564"/>
                  <a:gd name="connsiteY12" fmla="*/ 182478 h 175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5564" h="175564">
                    <a:moveTo>
                      <a:pt x="135185" y="181929"/>
                    </a:moveTo>
                    <a:cubicBezTo>
                      <a:pt x="123082" y="181920"/>
                      <a:pt x="111478" y="177105"/>
                      <a:pt x="102925" y="168542"/>
                    </a:cubicBezTo>
                    <a:lnTo>
                      <a:pt x="0" y="65727"/>
                    </a:lnTo>
                    <a:lnTo>
                      <a:pt x="15581" y="50255"/>
                    </a:lnTo>
                    <a:lnTo>
                      <a:pt x="118397" y="153071"/>
                    </a:lnTo>
                    <a:cubicBezTo>
                      <a:pt x="126304" y="163502"/>
                      <a:pt x="141171" y="165548"/>
                      <a:pt x="151602" y="157641"/>
                    </a:cubicBezTo>
                    <a:cubicBezTo>
                      <a:pt x="162034" y="149733"/>
                      <a:pt x="164080" y="134867"/>
                      <a:pt x="156172" y="124435"/>
                    </a:cubicBezTo>
                    <a:cubicBezTo>
                      <a:pt x="154960" y="122835"/>
                      <a:pt x="153549" y="121396"/>
                      <a:pt x="151973" y="120152"/>
                    </a:cubicBezTo>
                    <a:lnTo>
                      <a:pt x="47732" y="15472"/>
                    </a:lnTo>
                    <a:lnTo>
                      <a:pt x="63313" y="0"/>
                    </a:lnTo>
                    <a:lnTo>
                      <a:pt x="167555" y="104571"/>
                    </a:lnTo>
                    <a:cubicBezTo>
                      <a:pt x="185311" y="122552"/>
                      <a:pt x="185129" y="151523"/>
                      <a:pt x="167148" y="169279"/>
                    </a:cubicBezTo>
                    <a:cubicBezTo>
                      <a:pt x="158630" y="177690"/>
                      <a:pt x="147156" y="182429"/>
                      <a:pt x="135185" y="182478"/>
                    </a:cubicBezTo>
                    <a:close/>
                  </a:path>
                </a:pathLst>
              </a:custGeom>
              <a:grpFill/>
              <a:ln w="10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75" name="Group 1074">
            <a:extLst>
              <a:ext uri="{FF2B5EF4-FFF2-40B4-BE49-F238E27FC236}">
                <a16:creationId xmlns:a16="http://schemas.microsoft.com/office/drawing/2014/main" id="{F7629EEC-1F31-48DA-BE9B-6039D9C3F26E}"/>
              </a:ext>
            </a:extLst>
          </p:cNvPr>
          <p:cNvGrpSpPr/>
          <p:nvPr/>
        </p:nvGrpSpPr>
        <p:grpSpPr>
          <a:xfrm>
            <a:off x="6649375" y="2587801"/>
            <a:ext cx="531586" cy="365123"/>
            <a:chOff x="9079275" y="279400"/>
            <a:chExt cx="1020442" cy="715931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64A8B54D-3474-4C50-AD9E-60C50FA5DAB6}"/>
                </a:ext>
              </a:extLst>
            </p:cNvPr>
            <p:cNvSpPr txBox="1"/>
            <p:nvPr/>
          </p:nvSpPr>
          <p:spPr>
            <a:xfrm>
              <a:off x="9079275" y="839699"/>
              <a:ext cx="1020442" cy="1556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Amazon </a:t>
              </a:r>
              <a:br>
                <a:rPr lang="en-US" sz="8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</a:br>
              <a:r>
                <a:rPr lang="en-US" sz="800" dirty="0" err="1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ElastiCache</a:t>
              </a:r>
              <a:endParaRPr lang="en-US" sz="8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grpSp>
          <p:nvGrpSpPr>
            <p:cNvPr id="1057" name="Group 54">
              <a:extLst>
                <a:ext uri="{FF2B5EF4-FFF2-40B4-BE49-F238E27FC236}">
                  <a16:creationId xmlns:a16="http://schemas.microsoft.com/office/drawing/2014/main" id="{0B378982-369C-4BBE-A517-DB9C52B4BF3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326554" y="279400"/>
              <a:ext cx="533400" cy="469900"/>
              <a:chOff x="5875" y="176"/>
              <a:chExt cx="336" cy="296"/>
            </a:xfrm>
          </p:grpSpPr>
          <p:sp>
            <p:nvSpPr>
              <p:cNvPr id="1059" name="Freeform 55">
                <a:extLst>
                  <a:ext uri="{FF2B5EF4-FFF2-40B4-BE49-F238E27FC236}">
                    <a16:creationId xmlns:a16="http://schemas.microsoft.com/office/drawing/2014/main" id="{70D62496-7B06-4057-8E82-0C22760C8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256"/>
                <a:ext cx="171" cy="57"/>
              </a:xfrm>
              <a:custGeom>
                <a:avLst/>
                <a:gdLst>
                  <a:gd name="T0" fmla="*/ 333 w 333"/>
                  <a:gd name="T1" fmla="*/ 54 h 109"/>
                  <a:gd name="T2" fmla="*/ 333 w 333"/>
                  <a:gd name="T3" fmla="*/ 54 h 109"/>
                  <a:gd name="T4" fmla="*/ 166 w 333"/>
                  <a:gd name="T5" fmla="*/ 109 h 109"/>
                  <a:gd name="T6" fmla="*/ 0 w 333"/>
                  <a:gd name="T7" fmla="*/ 54 h 109"/>
                  <a:gd name="T8" fmla="*/ 166 w 333"/>
                  <a:gd name="T9" fmla="*/ 0 h 109"/>
                  <a:gd name="T10" fmla="*/ 333 w 333"/>
                  <a:gd name="T11" fmla="*/ 54 h 109"/>
                  <a:gd name="T12" fmla="*/ 333 w 333"/>
                  <a:gd name="T13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109">
                    <a:moveTo>
                      <a:pt x="333" y="54"/>
                    </a:moveTo>
                    <a:lnTo>
                      <a:pt x="333" y="54"/>
                    </a:lnTo>
                    <a:cubicBezTo>
                      <a:pt x="333" y="85"/>
                      <a:pt x="258" y="109"/>
                      <a:pt x="166" y="109"/>
                    </a:cubicBezTo>
                    <a:cubicBezTo>
                      <a:pt x="74" y="109"/>
                      <a:pt x="0" y="85"/>
                      <a:pt x="0" y="54"/>
                    </a:cubicBezTo>
                    <a:cubicBezTo>
                      <a:pt x="0" y="24"/>
                      <a:pt x="74" y="0"/>
                      <a:pt x="166" y="0"/>
                    </a:cubicBezTo>
                    <a:cubicBezTo>
                      <a:pt x="258" y="0"/>
                      <a:pt x="333" y="24"/>
                      <a:pt x="333" y="54"/>
                    </a:cubicBezTo>
                    <a:lnTo>
                      <a:pt x="333" y="54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56">
                <a:extLst>
                  <a:ext uri="{FF2B5EF4-FFF2-40B4-BE49-F238E27FC236}">
                    <a16:creationId xmlns:a16="http://schemas.microsoft.com/office/drawing/2014/main" id="{46EE562D-0B04-4CD0-BE9A-8ECE4292D9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285"/>
                <a:ext cx="171" cy="187"/>
              </a:xfrm>
              <a:custGeom>
                <a:avLst/>
                <a:gdLst>
                  <a:gd name="T0" fmla="*/ 0 w 333"/>
                  <a:gd name="T1" fmla="*/ 0 h 359"/>
                  <a:gd name="T2" fmla="*/ 0 w 333"/>
                  <a:gd name="T3" fmla="*/ 0 h 359"/>
                  <a:gd name="T4" fmla="*/ 0 w 333"/>
                  <a:gd name="T5" fmla="*/ 102 h 359"/>
                  <a:gd name="T6" fmla="*/ 0 w 333"/>
                  <a:gd name="T7" fmla="*/ 203 h 359"/>
                  <a:gd name="T8" fmla="*/ 0 w 333"/>
                  <a:gd name="T9" fmla="*/ 305 h 359"/>
                  <a:gd name="T10" fmla="*/ 166 w 333"/>
                  <a:gd name="T11" fmla="*/ 359 h 359"/>
                  <a:gd name="T12" fmla="*/ 333 w 333"/>
                  <a:gd name="T13" fmla="*/ 305 h 359"/>
                  <a:gd name="T14" fmla="*/ 333 w 333"/>
                  <a:gd name="T15" fmla="*/ 203 h 359"/>
                  <a:gd name="T16" fmla="*/ 333 w 333"/>
                  <a:gd name="T17" fmla="*/ 102 h 359"/>
                  <a:gd name="T18" fmla="*/ 333 w 333"/>
                  <a:gd name="T19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3" h="359">
                    <a:moveTo>
                      <a:pt x="0" y="0"/>
                    </a:moveTo>
                    <a:lnTo>
                      <a:pt x="0" y="0"/>
                    </a:lnTo>
                    <a:lnTo>
                      <a:pt x="0" y="102"/>
                    </a:lnTo>
                    <a:lnTo>
                      <a:pt x="0" y="203"/>
                    </a:lnTo>
                    <a:lnTo>
                      <a:pt x="0" y="305"/>
                    </a:lnTo>
                    <a:cubicBezTo>
                      <a:pt x="0" y="335"/>
                      <a:pt x="74" y="359"/>
                      <a:pt x="166" y="359"/>
                    </a:cubicBezTo>
                    <a:cubicBezTo>
                      <a:pt x="258" y="359"/>
                      <a:pt x="333" y="335"/>
                      <a:pt x="333" y="305"/>
                    </a:cubicBezTo>
                    <a:lnTo>
                      <a:pt x="333" y="203"/>
                    </a:lnTo>
                    <a:lnTo>
                      <a:pt x="333" y="102"/>
                    </a:lnTo>
                    <a:lnTo>
                      <a:pt x="333" y="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57">
                <a:extLst>
                  <a:ext uri="{FF2B5EF4-FFF2-40B4-BE49-F238E27FC236}">
                    <a16:creationId xmlns:a16="http://schemas.microsoft.com/office/drawing/2014/main" id="{4616D266-76AB-46B9-93D1-61E3307A7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338"/>
                <a:ext cx="171" cy="28"/>
              </a:xfrm>
              <a:custGeom>
                <a:avLst/>
                <a:gdLst>
                  <a:gd name="T0" fmla="*/ 333 w 333"/>
                  <a:gd name="T1" fmla="*/ 0 h 54"/>
                  <a:gd name="T2" fmla="*/ 333 w 333"/>
                  <a:gd name="T3" fmla="*/ 0 h 54"/>
                  <a:gd name="T4" fmla="*/ 166 w 333"/>
                  <a:gd name="T5" fmla="*/ 54 h 54"/>
                  <a:gd name="T6" fmla="*/ 0 w 333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" h="54">
                    <a:moveTo>
                      <a:pt x="333" y="0"/>
                    </a:moveTo>
                    <a:lnTo>
                      <a:pt x="333" y="0"/>
                    </a:lnTo>
                    <a:cubicBezTo>
                      <a:pt x="333" y="30"/>
                      <a:pt x="258" y="54"/>
                      <a:pt x="166" y="54"/>
                    </a:cubicBezTo>
                    <a:cubicBezTo>
                      <a:pt x="74" y="54"/>
                      <a:pt x="0" y="30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58">
                <a:extLst>
                  <a:ext uri="{FF2B5EF4-FFF2-40B4-BE49-F238E27FC236}">
                    <a16:creationId xmlns:a16="http://schemas.microsoft.com/office/drawing/2014/main" id="{83FFFF73-6AF1-4137-893A-7ABD4B565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390"/>
                <a:ext cx="171" cy="29"/>
              </a:xfrm>
              <a:custGeom>
                <a:avLst/>
                <a:gdLst>
                  <a:gd name="T0" fmla="*/ 333 w 333"/>
                  <a:gd name="T1" fmla="*/ 0 h 55"/>
                  <a:gd name="T2" fmla="*/ 333 w 333"/>
                  <a:gd name="T3" fmla="*/ 0 h 55"/>
                  <a:gd name="T4" fmla="*/ 166 w 333"/>
                  <a:gd name="T5" fmla="*/ 55 h 55"/>
                  <a:gd name="T6" fmla="*/ 0 w 333"/>
                  <a:gd name="T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" h="55">
                    <a:moveTo>
                      <a:pt x="333" y="0"/>
                    </a:moveTo>
                    <a:lnTo>
                      <a:pt x="333" y="0"/>
                    </a:lnTo>
                    <a:cubicBezTo>
                      <a:pt x="333" y="30"/>
                      <a:pt x="258" y="55"/>
                      <a:pt x="166" y="55"/>
                    </a:cubicBezTo>
                    <a:cubicBezTo>
                      <a:pt x="74" y="55"/>
                      <a:pt x="0" y="30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59">
                <a:extLst>
                  <a:ext uri="{FF2B5EF4-FFF2-40B4-BE49-F238E27FC236}">
                    <a16:creationId xmlns:a16="http://schemas.microsoft.com/office/drawing/2014/main" id="{D1B2776E-F285-42D0-BCC6-F41EBF8D8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256"/>
                <a:ext cx="171" cy="57"/>
              </a:xfrm>
              <a:custGeom>
                <a:avLst/>
                <a:gdLst>
                  <a:gd name="T0" fmla="*/ 333 w 333"/>
                  <a:gd name="T1" fmla="*/ 54 h 109"/>
                  <a:gd name="T2" fmla="*/ 333 w 333"/>
                  <a:gd name="T3" fmla="*/ 54 h 109"/>
                  <a:gd name="T4" fmla="*/ 166 w 333"/>
                  <a:gd name="T5" fmla="*/ 109 h 109"/>
                  <a:gd name="T6" fmla="*/ 0 w 333"/>
                  <a:gd name="T7" fmla="*/ 54 h 109"/>
                  <a:gd name="T8" fmla="*/ 166 w 333"/>
                  <a:gd name="T9" fmla="*/ 0 h 109"/>
                  <a:gd name="T10" fmla="*/ 333 w 333"/>
                  <a:gd name="T11" fmla="*/ 54 h 109"/>
                  <a:gd name="T12" fmla="*/ 333 w 333"/>
                  <a:gd name="T13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109">
                    <a:moveTo>
                      <a:pt x="333" y="54"/>
                    </a:moveTo>
                    <a:lnTo>
                      <a:pt x="333" y="54"/>
                    </a:lnTo>
                    <a:cubicBezTo>
                      <a:pt x="333" y="85"/>
                      <a:pt x="258" y="109"/>
                      <a:pt x="166" y="109"/>
                    </a:cubicBezTo>
                    <a:cubicBezTo>
                      <a:pt x="74" y="109"/>
                      <a:pt x="0" y="85"/>
                      <a:pt x="0" y="54"/>
                    </a:cubicBezTo>
                    <a:cubicBezTo>
                      <a:pt x="0" y="24"/>
                      <a:pt x="74" y="0"/>
                      <a:pt x="166" y="0"/>
                    </a:cubicBezTo>
                    <a:cubicBezTo>
                      <a:pt x="258" y="0"/>
                      <a:pt x="333" y="24"/>
                      <a:pt x="333" y="54"/>
                    </a:cubicBezTo>
                    <a:lnTo>
                      <a:pt x="333" y="54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60">
                <a:extLst>
                  <a:ext uri="{FF2B5EF4-FFF2-40B4-BE49-F238E27FC236}">
                    <a16:creationId xmlns:a16="http://schemas.microsoft.com/office/drawing/2014/main" id="{C7CC25B5-2BF3-4A90-B039-F16CA55A0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285"/>
                <a:ext cx="171" cy="81"/>
              </a:xfrm>
              <a:custGeom>
                <a:avLst/>
                <a:gdLst>
                  <a:gd name="T0" fmla="*/ 166 w 333"/>
                  <a:gd name="T1" fmla="*/ 55 h 156"/>
                  <a:gd name="T2" fmla="*/ 166 w 333"/>
                  <a:gd name="T3" fmla="*/ 55 h 156"/>
                  <a:gd name="T4" fmla="*/ 333 w 333"/>
                  <a:gd name="T5" fmla="*/ 0 h 156"/>
                  <a:gd name="T6" fmla="*/ 333 w 333"/>
                  <a:gd name="T7" fmla="*/ 102 h 156"/>
                  <a:gd name="T8" fmla="*/ 166 w 333"/>
                  <a:gd name="T9" fmla="*/ 156 h 156"/>
                  <a:gd name="T10" fmla="*/ 0 w 333"/>
                  <a:gd name="T11" fmla="*/ 102 h 156"/>
                  <a:gd name="T12" fmla="*/ 0 w 333"/>
                  <a:gd name="T13" fmla="*/ 0 h 156"/>
                  <a:gd name="T14" fmla="*/ 166 w 333"/>
                  <a:gd name="T15" fmla="*/ 55 h 156"/>
                  <a:gd name="T16" fmla="*/ 166 w 333"/>
                  <a:gd name="T17" fmla="*/ 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156">
                    <a:moveTo>
                      <a:pt x="166" y="55"/>
                    </a:moveTo>
                    <a:lnTo>
                      <a:pt x="166" y="55"/>
                    </a:lnTo>
                    <a:cubicBezTo>
                      <a:pt x="258" y="55"/>
                      <a:pt x="333" y="31"/>
                      <a:pt x="333" y="0"/>
                    </a:cubicBezTo>
                    <a:lnTo>
                      <a:pt x="333" y="102"/>
                    </a:lnTo>
                    <a:cubicBezTo>
                      <a:pt x="333" y="132"/>
                      <a:pt x="258" y="156"/>
                      <a:pt x="166" y="156"/>
                    </a:cubicBezTo>
                    <a:cubicBezTo>
                      <a:pt x="74" y="156"/>
                      <a:pt x="0" y="132"/>
                      <a:pt x="0" y="102"/>
                    </a:cubicBezTo>
                    <a:lnTo>
                      <a:pt x="0" y="0"/>
                    </a:lnTo>
                    <a:cubicBezTo>
                      <a:pt x="0" y="31"/>
                      <a:pt x="74" y="55"/>
                      <a:pt x="166" y="55"/>
                    </a:cubicBezTo>
                    <a:lnTo>
                      <a:pt x="166" y="55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61">
                <a:extLst>
                  <a:ext uri="{FF2B5EF4-FFF2-40B4-BE49-F238E27FC236}">
                    <a16:creationId xmlns:a16="http://schemas.microsoft.com/office/drawing/2014/main" id="{EC56597E-F55B-4D7E-8C9E-4EE06949B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338"/>
                <a:ext cx="171" cy="81"/>
              </a:xfrm>
              <a:custGeom>
                <a:avLst/>
                <a:gdLst>
                  <a:gd name="T0" fmla="*/ 333 w 333"/>
                  <a:gd name="T1" fmla="*/ 0 h 156"/>
                  <a:gd name="T2" fmla="*/ 333 w 333"/>
                  <a:gd name="T3" fmla="*/ 0 h 156"/>
                  <a:gd name="T4" fmla="*/ 333 w 333"/>
                  <a:gd name="T5" fmla="*/ 101 h 156"/>
                  <a:gd name="T6" fmla="*/ 166 w 333"/>
                  <a:gd name="T7" fmla="*/ 156 h 156"/>
                  <a:gd name="T8" fmla="*/ 0 w 333"/>
                  <a:gd name="T9" fmla="*/ 101 h 156"/>
                  <a:gd name="T10" fmla="*/ 0 w 333"/>
                  <a:gd name="T11" fmla="*/ 0 h 156"/>
                  <a:gd name="T12" fmla="*/ 166 w 333"/>
                  <a:gd name="T13" fmla="*/ 54 h 156"/>
                  <a:gd name="T14" fmla="*/ 333 w 333"/>
                  <a:gd name="T15" fmla="*/ 0 h 156"/>
                  <a:gd name="T16" fmla="*/ 333 w 333"/>
                  <a:gd name="T17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156">
                    <a:moveTo>
                      <a:pt x="333" y="0"/>
                    </a:moveTo>
                    <a:lnTo>
                      <a:pt x="333" y="0"/>
                    </a:lnTo>
                    <a:lnTo>
                      <a:pt x="333" y="101"/>
                    </a:lnTo>
                    <a:cubicBezTo>
                      <a:pt x="333" y="131"/>
                      <a:pt x="258" y="156"/>
                      <a:pt x="166" y="156"/>
                    </a:cubicBezTo>
                    <a:cubicBezTo>
                      <a:pt x="74" y="156"/>
                      <a:pt x="0" y="131"/>
                      <a:pt x="0" y="101"/>
                    </a:cubicBezTo>
                    <a:lnTo>
                      <a:pt x="0" y="0"/>
                    </a:lnTo>
                    <a:cubicBezTo>
                      <a:pt x="0" y="30"/>
                      <a:pt x="74" y="54"/>
                      <a:pt x="166" y="54"/>
                    </a:cubicBezTo>
                    <a:cubicBezTo>
                      <a:pt x="258" y="54"/>
                      <a:pt x="333" y="30"/>
                      <a:pt x="333" y="0"/>
                    </a:cubicBezTo>
                    <a:lnTo>
                      <a:pt x="333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62">
                <a:extLst>
                  <a:ext uri="{FF2B5EF4-FFF2-40B4-BE49-F238E27FC236}">
                    <a16:creationId xmlns:a16="http://schemas.microsoft.com/office/drawing/2014/main" id="{E0DAA1EB-4D55-4747-8E7A-DDD97B1E6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390"/>
                <a:ext cx="171" cy="82"/>
              </a:xfrm>
              <a:custGeom>
                <a:avLst/>
                <a:gdLst>
                  <a:gd name="T0" fmla="*/ 333 w 333"/>
                  <a:gd name="T1" fmla="*/ 0 h 156"/>
                  <a:gd name="T2" fmla="*/ 333 w 333"/>
                  <a:gd name="T3" fmla="*/ 0 h 156"/>
                  <a:gd name="T4" fmla="*/ 333 w 333"/>
                  <a:gd name="T5" fmla="*/ 102 h 156"/>
                  <a:gd name="T6" fmla="*/ 166 w 333"/>
                  <a:gd name="T7" fmla="*/ 156 h 156"/>
                  <a:gd name="T8" fmla="*/ 0 w 333"/>
                  <a:gd name="T9" fmla="*/ 102 h 156"/>
                  <a:gd name="T10" fmla="*/ 0 w 333"/>
                  <a:gd name="T11" fmla="*/ 0 h 156"/>
                  <a:gd name="T12" fmla="*/ 166 w 333"/>
                  <a:gd name="T13" fmla="*/ 55 h 156"/>
                  <a:gd name="T14" fmla="*/ 333 w 333"/>
                  <a:gd name="T15" fmla="*/ 0 h 156"/>
                  <a:gd name="T16" fmla="*/ 333 w 333"/>
                  <a:gd name="T17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156">
                    <a:moveTo>
                      <a:pt x="333" y="0"/>
                    </a:moveTo>
                    <a:lnTo>
                      <a:pt x="333" y="0"/>
                    </a:lnTo>
                    <a:lnTo>
                      <a:pt x="333" y="102"/>
                    </a:lnTo>
                    <a:cubicBezTo>
                      <a:pt x="333" y="132"/>
                      <a:pt x="258" y="156"/>
                      <a:pt x="166" y="156"/>
                    </a:cubicBezTo>
                    <a:cubicBezTo>
                      <a:pt x="74" y="156"/>
                      <a:pt x="0" y="132"/>
                      <a:pt x="0" y="102"/>
                    </a:cubicBezTo>
                    <a:lnTo>
                      <a:pt x="0" y="0"/>
                    </a:lnTo>
                    <a:cubicBezTo>
                      <a:pt x="0" y="30"/>
                      <a:pt x="74" y="55"/>
                      <a:pt x="166" y="55"/>
                    </a:cubicBezTo>
                    <a:cubicBezTo>
                      <a:pt x="258" y="55"/>
                      <a:pt x="333" y="30"/>
                      <a:pt x="333" y="0"/>
                    </a:cubicBezTo>
                    <a:lnTo>
                      <a:pt x="333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63">
                <a:extLst>
                  <a:ext uri="{FF2B5EF4-FFF2-40B4-BE49-F238E27FC236}">
                    <a16:creationId xmlns:a16="http://schemas.microsoft.com/office/drawing/2014/main" id="{468E9E46-3142-49F9-AD22-0D7D351A74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2" y="336"/>
                <a:ext cx="35" cy="21"/>
              </a:xfrm>
              <a:custGeom>
                <a:avLst/>
                <a:gdLst>
                  <a:gd name="T0" fmla="*/ 67 w 67"/>
                  <a:gd name="T1" fmla="*/ 0 h 40"/>
                  <a:gd name="T2" fmla="*/ 67 w 67"/>
                  <a:gd name="T3" fmla="*/ 0 h 40"/>
                  <a:gd name="T4" fmla="*/ 0 w 67"/>
                  <a:gd name="T5" fmla="*/ 0 h 40"/>
                  <a:gd name="T6" fmla="*/ 0 w 67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67" y="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64">
                <a:extLst>
                  <a:ext uri="{FF2B5EF4-FFF2-40B4-BE49-F238E27FC236}">
                    <a16:creationId xmlns:a16="http://schemas.microsoft.com/office/drawing/2014/main" id="{10D864E4-D486-4E36-8366-DD93F6627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9" y="336"/>
                <a:ext cx="42" cy="21"/>
              </a:xfrm>
              <a:custGeom>
                <a:avLst/>
                <a:gdLst>
                  <a:gd name="T0" fmla="*/ 0 w 80"/>
                  <a:gd name="T1" fmla="*/ 0 h 40"/>
                  <a:gd name="T2" fmla="*/ 0 w 80"/>
                  <a:gd name="T3" fmla="*/ 0 h 40"/>
                  <a:gd name="T4" fmla="*/ 80 w 80"/>
                  <a:gd name="T5" fmla="*/ 0 h 40"/>
                  <a:gd name="T6" fmla="*/ 80 w 80"/>
                  <a:gd name="T7" fmla="*/ 40 h 40"/>
                  <a:gd name="T8" fmla="*/ 0 w 8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40">
                    <a:moveTo>
                      <a:pt x="0" y="0"/>
                    </a:moveTo>
                    <a:lnTo>
                      <a:pt x="0" y="0"/>
                    </a:lnTo>
                    <a:lnTo>
                      <a:pt x="80" y="0"/>
                    </a:lnTo>
                    <a:lnTo>
                      <a:pt x="80" y="40"/>
                    </a:lnTo>
                    <a:lnTo>
                      <a:pt x="0" y="4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65">
                <a:extLst>
                  <a:ext uri="{FF2B5EF4-FFF2-40B4-BE49-F238E27FC236}">
                    <a16:creationId xmlns:a16="http://schemas.microsoft.com/office/drawing/2014/main" id="{4C467A33-65AC-48B0-9A6A-6FD5FF312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5" y="176"/>
                <a:ext cx="336" cy="181"/>
              </a:xfrm>
              <a:custGeom>
                <a:avLst/>
                <a:gdLst>
                  <a:gd name="T0" fmla="*/ 534 w 654"/>
                  <a:gd name="T1" fmla="*/ 346 h 346"/>
                  <a:gd name="T2" fmla="*/ 534 w 654"/>
                  <a:gd name="T3" fmla="*/ 346 h 346"/>
                  <a:gd name="T4" fmla="*/ 654 w 654"/>
                  <a:gd name="T5" fmla="*/ 346 h 346"/>
                  <a:gd name="T6" fmla="*/ 654 w 654"/>
                  <a:gd name="T7" fmla="*/ 114 h 346"/>
                  <a:gd name="T8" fmla="*/ 614 w 654"/>
                  <a:gd name="T9" fmla="*/ 72 h 346"/>
                  <a:gd name="T10" fmla="*/ 654 w 654"/>
                  <a:gd name="T11" fmla="*/ 29 h 346"/>
                  <a:gd name="T12" fmla="*/ 654 w 654"/>
                  <a:gd name="T13" fmla="*/ 0 h 346"/>
                  <a:gd name="T14" fmla="*/ 0 w 654"/>
                  <a:gd name="T15" fmla="*/ 0 h 346"/>
                  <a:gd name="T16" fmla="*/ 0 w 654"/>
                  <a:gd name="T17" fmla="*/ 29 h 346"/>
                  <a:gd name="T18" fmla="*/ 40 w 654"/>
                  <a:gd name="T19" fmla="*/ 72 h 346"/>
                  <a:gd name="T20" fmla="*/ 0 w 654"/>
                  <a:gd name="T21" fmla="*/ 114 h 346"/>
                  <a:gd name="T22" fmla="*/ 0 w 654"/>
                  <a:gd name="T23" fmla="*/ 346 h 346"/>
                  <a:gd name="T24" fmla="*/ 121 w 654"/>
                  <a:gd name="T25" fmla="*/ 346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54" h="346">
                    <a:moveTo>
                      <a:pt x="534" y="346"/>
                    </a:moveTo>
                    <a:lnTo>
                      <a:pt x="534" y="346"/>
                    </a:lnTo>
                    <a:lnTo>
                      <a:pt x="654" y="346"/>
                    </a:lnTo>
                    <a:lnTo>
                      <a:pt x="654" y="114"/>
                    </a:lnTo>
                    <a:cubicBezTo>
                      <a:pt x="632" y="114"/>
                      <a:pt x="614" y="95"/>
                      <a:pt x="614" y="72"/>
                    </a:cubicBezTo>
                    <a:cubicBezTo>
                      <a:pt x="614" y="48"/>
                      <a:pt x="632" y="29"/>
                      <a:pt x="654" y="29"/>
                    </a:cubicBezTo>
                    <a:lnTo>
                      <a:pt x="654" y="0"/>
                    </a:lnTo>
                    <a:lnTo>
                      <a:pt x="0" y="0"/>
                    </a:lnTo>
                    <a:lnTo>
                      <a:pt x="0" y="29"/>
                    </a:lnTo>
                    <a:cubicBezTo>
                      <a:pt x="22" y="29"/>
                      <a:pt x="40" y="48"/>
                      <a:pt x="40" y="72"/>
                    </a:cubicBezTo>
                    <a:cubicBezTo>
                      <a:pt x="40" y="95"/>
                      <a:pt x="22" y="114"/>
                      <a:pt x="0" y="114"/>
                    </a:cubicBezTo>
                    <a:lnTo>
                      <a:pt x="0" y="346"/>
                    </a:lnTo>
                    <a:lnTo>
                      <a:pt x="121" y="346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66">
                <a:extLst>
                  <a:ext uri="{FF2B5EF4-FFF2-40B4-BE49-F238E27FC236}">
                    <a16:creationId xmlns:a16="http://schemas.microsoft.com/office/drawing/2014/main" id="{AA7E841A-D762-4D32-9D42-8638CE2B6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5" y="204"/>
                <a:ext cx="48" cy="41"/>
              </a:xfrm>
              <a:custGeom>
                <a:avLst/>
                <a:gdLst>
                  <a:gd name="T0" fmla="*/ 93 w 93"/>
                  <a:gd name="T1" fmla="*/ 67 h 80"/>
                  <a:gd name="T2" fmla="*/ 93 w 93"/>
                  <a:gd name="T3" fmla="*/ 67 h 80"/>
                  <a:gd name="T4" fmla="*/ 93 w 93"/>
                  <a:gd name="T5" fmla="*/ 0 h 80"/>
                  <a:gd name="T6" fmla="*/ 0 w 93"/>
                  <a:gd name="T7" fmla="*/ 0 h 80"/>
                  <a:gd name="T8" fmla="*/ 0 w 93"/>
                  <a:gd name="T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80">
                    <a:moveTo>
                      <a:pt x="93" y="67"/>
                    </a:moveTo>
                    <a:lnTo>
                      <a:pt x="93" y="67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8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67">
                <a:extLst>
                  <a:ext uri="{FF2B5EF4-FFF2-40B4-BE49-F238E27FC236}">
                    <a16:creationId xmlns:a16="http://schemas.microsoft.com/office/drawing/2014/main" id="{8B26CD39-00C1-4D47-947E-C13FB71A2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3" y="204"/>
                <a:ext cx="49" cy="41"/>
              </a:xfrm>
              <a:custGeom>
                <a:avLst/>
                <a:gdLst>
                  <a:gd name="T0" fmla="*/ 94 w 94"/>
                  <a:gd name="T1" fmla="*/ 80 h 80"/>
                  <a:gd name="T2" fmla="*/ 94 w 94"/>
                  <a:gd name="T3" fmla="*/ 80 h 80"/>
                  <a:gd name="T4" fmla="*/ 94 w 94"/>
                  <a:gd name="T5" fmla="*/ 0 h 80"/>
                  <a:gd name="T6" fmla="*/ 0 w 94"/>
                  <a:gd name="T7" fmla="*/ 0 h 80"/>
                  <a:gd name="T8" fmla="*/ 0 w 94"/>
                  <a:gd name="T9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80">
                    <a:moveTo>
                      <a:pt x="94" y="80"/>
                    </a:moveTo>
                    <a:lnTo>
                      <a:pt x="94" y="80"/>
                    </a:lnTo>
                    <a:lnTo>
                      <a:pt x="94" y="0"/>
                    </a:lnTo>
                    <a:lnTo>
                      <a:pt x="0" y="0"/>
                    </a:lnTo>
                    <a:lnTo>
                      <a:pt x="0" y="67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68">
                <a:extLst>
                  <a:ext uri="{FF2B5EF4-FFF2-40B4-BE49-F238E27FC236}">
                    <a16:creationId xmlns:a16="http://schemas.microsoft.com/office/drawing/2014/main" id="{4086889F-74DB-4533-A7A3-6E813FE27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2" y="204"/>
                <a:ext cx="48" cy="104"/>
              </a:xfrm>
              <a:custGeom>
                <a:avLst/>
                <a:gdLst>
                  <a:gd name="T0" fmla="*/ 53 w 93"/>
                  <a:gd name="T1" fmla="*/ 200 h 200"/>
                  <a:gd name="T2" fmla="*/ 53 w 93"/>
                  <a:gd name="T3" fmla="*/ 200 h 200"/>
                  <a:gd name="T4" fmla="*/ 93 w 93"/>
                  <a:gd name="T5" fmla="*/ 200 h 200"/>
                  <a:gd name="T6" fmla="*/ 93 w 93"/>
                  <a:gd name="T7" fmla="*/ 0 h 200"/>
                  <a:gd name="T8" fmla="*/ 0 w 93"/>
                  <a:gd name="T9" fmla="*/ 0 h 200"/>
                  <a:gd name="T10" fmla="*/ 0 w 93"/>
                  <a:gd name="T11" fmla="*/ 9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00">
                    <a:moveTo>
                      <a:pt x="53" y="200"/>
                    </a:moveTo>
                    <a:lnTo>
                      <a:pt x="53" y="200"/>
                    </a:lnTo>
                    <a:lnTo>
                      <a:pt x="93" y="200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69">
                <a:extLst>
                  <a:ext uri="{FF2B5EF4-FFF2-40B4-BE49-F238E27FC236}">
                    <a16:creationId xmlns:a16="http://schemas.microsoft.com/office/drawing/2014/main" id="{0E44E1C0-FECD-4349-BD81-685380F98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6" y="204"/>
                <a:ext cx="48" cy="104"/>
              </a:xfrm>
              <a:custGeom>
                <a:avLst/>
                <a:gdLst>
                  <a:gd name="T0" fmla="*/ 93 w 93"/>
                  <a:gd name="T1" fmla="*/ 93 h 200"/>
                  <a:gd name="T2" fmla="*/ 93 w 93"/>
                  <a:gd name="T3" fmla="*/ 93 h 200"/>
                  <a:gd name="T4" fmla="*/ 93 w 93"/>
                  <a:gd name="T5" fmla="*/ 0 h 200"/>
                  <a:gd name="T6" fmla="*/ 0 w 93"/>
                  <a:gd name="T7" fmla="*/ 0 h 200"/>
                  <a:gd name="T8" fmla="*/ 0 w 93"/>
                  <a:gd name="T9" fmla="*/ 200 h 200"/>
                  <a:gd name="T10" fmla="*/ 40 w 93"/>
                  <a:gd name="T1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00">
                    <a:moveTo>
                      <a:pt x="93" y="93"/>
                    </a:moveTo>
                    <a:lnTo>
                      <a:pt x="93" y="9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40" y="200"/>
                    </a:lnTo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" name="TextBox 279">
            <a:extLst>
              <a:ext uri="{FF2B5EF4-FFF2-40B4-BE49-F238E27FC236}">
                <a16:creationId xmlns:a16="http://schemas.microsoft.com/office/drawing/2014/main" id="{19E930BF-E735-495A-9D33-DB8408FF305D}"/>
              </a:ext>
            </a:extLst>
          </p:cNvPr>
          <p:cNvSpPr txBox="1"/>
          <p:nvPr/>
        </p:nvSpPr>
        <p:spPr>
          <a:xfrm>
            <a:off x="4885613" y="3010689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43B20D57-1EA0-4984-8F60-BEBD62FF91CA}"/>
              </a:ext>
            </a:extLst>
          </p:cNvPr>
          <p:cNvGrpSpPr/>
          <p:nvPr/>
        </p:nvGrpSpPr>
        <p:grpSpPr>
          <a:xfrm>
            <a:off x="4579245" y="1391501"/>
            <a:ext cx="1592148" cy="1592149"/>
            <a:chOff x="3807947" y="1391501"/>
            <a:chExt cx="1592148" cy="1592149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2D1252BB-4DF7-4268-9F92-B1B74C51D10A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0CBEAC0B-1F73-49BA-9742-334592C4C98A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41CD2E4D-E884-4C5F-9B2E-5A20D2F19B6F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8075C825-59C4-43E0-8763-59A31E1F4EBE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8AAF9374-0B85-4C45-AE5D-AF860588E0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702C5543-B918-4C74-97DA-21E2F26EBA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F95DBCF3-0CAB-49F3-ACE4-2A4D60A83548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0BC643A3-C1B0-49C2-96B4-DDA75C8D07BD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99A93836-8C16-4760-AC74-2DF069C28BD9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216DD9E8-2C81-4A97-A2BA-669F078562A1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BE9FCCC5-45B2-44FC-9DE0-60BCAC6FC241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92BC434A-CFFA-4368-8EF1-6F798950FFFE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5FC2FB67-09C6-470D-AE73-FCFFA3F4BFCC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4291C6CF-E6AC-420C-ACE4-4273EB04FF3E}"/>
                </a:ext>
              </a:extLst>
            </p:cNvPr>
            <p:cNvCxnSpPr>
              <a:cxnSpLocks/>
              <a:stCxn id="284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60A36A68-71B6-4F53-8ABF-EA5A3B396F1A}"/>
              </a:ext>
            </a:extLst>
          </p:cNvPr>
          <p:cNvGrpSpPr/>
          <p:nvPr/>
        </p:nvGrpSpPr>
        <p:grpSpPr>
          <a:xfrm>
            <a:off x="4373937" y="1180114"/>
            <a:ext cx="2014922" cy="2014922"/>
            <a:chOff x="3602639" y="1180114"/>
            <a:chExt cx="2014922" cy="2014922"/>
          </a:xfrm>
        </p:grpSpPr>
        <p:sp>
          <p:nvSpPr>
            <p:cNvPr id="297" name="Arc 296">
              <a:extLst>
                <a:ext uri="{FF2B5EF4-FFF2-40B4-BE49-F238E27FC236}">
                  <a16:creationId xmlns:a16="http://schemas.microsoft.com/office/drawing/2014/main" id="{AC4D24C0-6806-45D1-B281-96FB554106EF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8" name="Arc 297">
              <a:extLst>
                <a:ext uri="{FF2B5EF4-FFF2-40B4-BE49-F238E27FC236}">
                  <a16:creationId xmlns:a16="http://schemas.microsoft.com/office/drawing/2014/main" id="{AA17E0F3-BC25-481F-8443-B7EDF81B9039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9" name="Arc 298">
              <a:extLst>
                <a:ext uri="{FF2B5EF4-FFF2-40B4-BE49-F238E27FC236}">
                  <a16:creationId xmlns:a16="http://schemas.microsoft.com/office/drawing/2014/main" id="{851C0B51-07AF-405E-92B2-8D69801D6DFF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00" name="Arc 299">
            <a:extLst>
              <a:ext uri="{FF2B5EF4-FFF2-40B4-BE49-F238E27FC236}">
                <a16:creationId xmlns:a16="http://schemas.microsoft.com/office/drawing/2014/main" id="{5BF02B39-B1A3-433D-9F22-A877DCA6DC67}"/>
              </a:ext>
            </a:extLst>
          </p:cNvPr>
          <p:cNvSpPr/>
          <p:nvPr/>
        </p:nvSpPr>
        <p:spPr>
          <a:xfrm flipV="1">
            <a:off x="5277810" y="2110319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C177700-AF9C-2746-A141-942CC23978A1}"/>
              </a:ext>
            </a:extLst>
          </p:cNvPr>
          <p:cNvSpPr txBox="1"/>
          <p:nvPr/>
        </p:nvSpPr>
        <p:spPr>
          <a:xfrm>
            <a:off x="332633" y="4236466"/>
            <a:ext cx="4277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2015 Open source dominating new applications in the datacenter for mainstream enterprise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E76115A-6232-412E-A573-83E00BCDA2B6}"/>
              </a:ext>
            </a:extLst>
          </p:cNvPr>
          <p:cNvSpPr txBox="1"/>
          <p:nvPr/>
        </p:nvSpPr>
        <p:spPr>
          <a:xfrm>
            <a:off x="1211705" y="661330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pic>
        <p:nvPicPr>
          <p:cNvPr id="189" name="Picture 188">
            <a:extLst>
              <a:ext uri="{FF2B5EF4-FFF2-40B4-BE49-F238E27FC236}">
                <a16:creationId xmlns:a16="http://schemas.microsoft.com/office/drawing/2014/main" id="{08E1FC33-B508-DA43-8AD3-7797D2574231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844710" y="2416586"/>
            <a:ext cx="815057" cy="504010"/>
          </a:xfrm>
          <a:prstGeom prst="rect">
            <a:avLst/>
          </a:prstGeom>
        </p:spPr>
      </p:pic>
      <p:pic>
        <p:nvPicPr>
          <p:cNvPr id="190" name="Picture 32" descr="Image result for redis logo white">
            <a:extLst>
              <a:ext uri="{FF2B5EF4-FFF2-40B4-BE49-F238E27FC236}">
                <a16:creationId xmlns:a16="http://schemas.microsoft.com/office/drawing/2014/main" id="{EF5427F0-9B1D-C549-84EF-7111AD985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92" y="2938855"/>
            <a:ext cx="727575" cy="38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7129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C19E8A95-A126-499B-8F59-DFCD92D3A8E4}"/>
              </a:ext>
            </a:extLst>
          </p:cNvPr>
          <p:cNvGrpSpPr/>
          <p:nvPr/>
        </p:nvGrpSpPr>
        <p:grpSpPr>
          <a:xfrm>
            <a:off x="332633" y="473048"/>
            <a:ext cx="4264767" cy="3702220"/>
            <a:chOff x="332633" y="473048"/>
            <a:chExt cx="4658467" cy="370222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18B8E66-4AA9-4158-A059-B47F75D10D8C}"/>
                </a:ext>
              </a:extLst>
            </p:cNvPr>
            <p:cNvGrpSpPr/>
            <p:nvPr/>
          </p:nvGrpSpPr>
          <p:grpSpPr>
            <a:xfrm>
              <a:off x="877897" y="1077316"/>
              <a:ext cx="3567940" cy="2713666"/>
              <a:chOff x="877897" y="1077316"/>
              <a:chExt cx="3567940" cy="2713666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29A0D8A-9E4C-49FD-A2A2-9BF29AF038E1}"/>
                  </a:ext>
                </a:extLst>
              </p:cNvPr>
              <p:cNvSpPr/>
              <p:nvPr/>
            </p:nvSpPr>
            <p:spPr>
              <a:xfrm>
                <a:off x="877897" y="1895278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33ABB5A-01EB-4E21-83A3-35B0BC5F9771}"/>
                  </a:ext>
                </a:extLst>
              </p:cNvPr>
              <p:cNvSpPr/>
              <p:nvPr/>
            </p:nvSpPr>
            <p:spPr>
              <a:xfrm>
                <a:off x="877897" y="2304259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8800531-1B4F-433E-A67F-405C28315A7D}"/>
                  </a:ext>
                </a:extLst>
              </p:cNvPr>
              <p:cNvSpPr/>
              <p:nvPr/>
            </p:nvSpPr>
            <p:spPr>
              <a:xfrm>
                <a:off x="877897" y="271324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0FA1AA33-4D81-432A-95BE-570AE4B452C1}"/>
                  </a:ext>
                </a:extLst>
              </p:cNvPr>
              <p:cNvSpPr/>
              <p:nvPr/>
            </p:nvSpPr>
            <p:spPr>
              <a:xfrm>
                <a:off x="877897" y="3122221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03CCFAC-5F82-4AC6-A618-A6448AD53F20}"/>
                  </a:ext>
                </a:extLst>
              </p:cNvPr>
              <p:cNvSpPr/>
              <p:nvPr/>
            </p:nvSpPr>
            <p:spPr>
              <a:xfrm>
                <a:off x="877897" y="3531200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3FBFFBC1-89EF-45E1-97B4-A78E0994C8EC}"/>
                  </a:ext>
                </a:extLst>
              </p:cNvPr>
              <p:cNvSpPr/>
              <p:nvPr/>
            </p:nvSpPr>
            <p:spPr>
              <a:xfrm>
                <a:off x="877897" y="1486297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E09F3F0A-0C05-43C8-8090-1988C2F14547}"/>
                  </a:ext>
                </a:extLst>
              </p:cNvPr>
              <p:cNvSpPr/>
              <p:nvPr/>
            </p:nvSpPr>
            <p:spPr>
              <a:xfrm>
                <a:off x="877897" y="1077316"/>
                <a:ext cx="3567940" cy="259782"/>
              </a:xfrm>
              <a:prstGeom prst="rect">
                <a:avLst/>
              </a:prstGeom>
              <a:ln cap="rnd">
                <a:solidFill>
                  <a:srgbClr val="324854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42B955D-F93C-44E1-96CE-75A1BEA0BBAF}"/>
                </a:ext>
              </a:extLst>
            </p:cNvPr>
            <p:cNvSpPr/>
            <p:nvPr/>
          </p:nvSpPr>
          <p:spPr>
            <a:xfrm>
              <a:off x="332633" y="473048"/>
              <a:ext cx="4658467" cy="3702220"/>
            </a:xfrm>
            <a:custGeom>
              <a:avLst/>
              <a:gdLst>
                <a:gd name="connsiteX0" fmla="*/ 269158 w 4828451"/>
                <a:gd name="connsiteY0" fmla="*/ 0 h 3702220"/>
                <a:gd name="connsiteX1" fmla="*/ 4559296 w 4828451"/>
                <a:gd name="connsiteY1" fmla="*/ 0 h 3702220"/>
                <a:gd name="connsiteX2" fmla="*/ 4559296 w 4828451"/>
                <a:gd name="connsiteY2" fmla="*/ 2069658 h 3702220"/>
                <a:gd name="connsiteX3" fmla="*/ 4559296 w 4828451"/>
                <a:gd name="connsiteY3" fmla="*/ 2069658 h 3702220"/>
                <a:gd name="connsiteX4" fmla="*/ 4559296 w 4828451"/>
                <a:gd name="connsiteY4" fmla="*/ 3311430 h 3702220"/>
                <a:gd name="connsiteX5" fmla="*/ 4828451 w 4828451"/>
                <a:gd name="connsiteY5" fmla="*/ 3311430 h 3702220"/>
                <a:gd name="connsiteX6" fmla="*/ 4828451 w 4828451"/>
                <a:gd name="connsiteY6" fmla="*/ 3702220 h 3702220"/>
                <a:gd name="connsiteX7" fmla="*/ 0 w 4828451"/>
                <a:gd name="connsiteY7" fmla="*/ 3702220 h 3702220"/>
                <a:gd name="connsiteX8" fmla="*/ 0 w 4828451"/>
                <a:gd name="connsiteY8" fmla="*/ 3311430 h 3702220"/>
                <a:gd name="connsiteX9" fmla="*/ 269158 w 4828451"/>
                <a:gd name="connsiteY9" fmla="*/ 3311430 h 3702220"/>
                <a:gd name="connsiteX10" fmla="*/ 269158 w 4828451"/>
                <a:gd name="connsiteY10" fmla="*/ 576848 h 3702220"/>
                <a:gd name="connsiteX11" fmla="*/ 269158 w 4828451"/>
                <a:gd name="connsiteY11" fmla="*/ 576848 h 370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8451" h="3702220">
                  <a:moveTo>
                    <a:pt x="269158" y="0"/>
                  </a:moveTo>
                  <a:lnTo>
                    <a:pt x="4559296" y="0"/>
                  </a:lnTo>
                  <a:lnTo>
                    <a:pt x="4559296" y="2069658"/>
                  </a:lnTo>
                  <a:lnTo>
                    <a:pt x="4559296" y="2069658"/>
                  </a:lnTo>
                  <a:lnTo>
                    <a:pt x="4559296" y="3311430"/>
                  </a:lnTo>
                  <a:lnTo>
                    <a:pt x="4828451" y="3311430"/>
                  </a:lnTo>
                  <a:lnTo>
                    <a:pt x="4828451" y="3702220"/>
                  </a:lnTo>
                  <a:lnTo>
                    <a:pt x="0" y="3702220"/>
                  </a:lnTo>
                  <a:lnTo>
                    <a:pt x="0" y="3311430"/>
                  </a:lnTo>
                  <a:lnTo>
                    <a:pt x="269158" y="3311430"/>
                  </a:lnTo>
                  <a:lnTo>
                    <a:pt x="269158" y="576848"/>
                  </a:lnTo>
                  <a:lnTo>
                    <a:pt x="269158" y="576848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91440" bIns="16459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pic>
        <p:nvPicPr>
          <p:cNvPr id="83" name="Picture 82">
            <a:extLst>
              <a:ext uri="{FF2B5EF4-FFF2-40B4-BE49-F238E27FC236}">
                <a16:creationId xmlns:a16="http://schemas.microsoft.com/office/drawing/2014/main" id="{BB71A8F3-0AC0-46D8-B580-21693106E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0791" y="1286183"/>
            <a:ext cx="462410" cy="21063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5910A194-6FA8-4562-8681-8B89F921B4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0" y="2111361"/>
            <a:ext cx="917112" cy="129592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006DA30D-05F1-49F5-9D09-2AC65B60A5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124" y="2946125"/>
            <a:ext cx="847744" cy="12959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B481E04D-3B0F-4E78-8EBF-0EC32B009C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574" y="3286219"/>
            <a:ext cx="576844" cy="244654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FCA564C4-1A7A-4CD8-BDB5-8B28F4F22A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124" y="3741373"/>
            <a:ext cx="847744" cy="18011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A91C3AB1-286F-4771-B1F4-8B8E866AD2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5514" y="1707321"/>
            <a:ext cx="552964" cy="193538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DFEDC1C0-9D5B-461E-BE3B-9477F33D573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9912" y="2451455"/>
            <a:ext cx="284168" cy="284168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A107FAFA-81F2-444D-9E99-8E24B5590C1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9646" y="1211531"/>
            <a:ext cx="1953757" cy="465827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ACD087BE-8D37-4E69-8B49-C10CA189569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25272" y="1918532"/>
            <a:ext cx="1522504" cy="294679"/>
          </a:xfrm>
          <a:prstGeom prst="rect">
            <a:avLst/>
          </a:prstGeom>
        </p:spPr>
      </p:pic>
      <p:sp>
        <p:nvSpPr>
          <p:cNvPr id="201" name="Rectangle 200">
            <a:extLst>
              <a:ext uri="{FF2B5EF4-FFF2-40B4-BE49-F238E27FC236}">
                <a16:creationId xmlns:a16="http://schemas.microsoft.com/office/drawing/2014/main" id="{84CADE22-2A48-4430-BE83-A484654D7554}"/>
              </a:ext>
            </a:extLst>
          </p:cNvPr>
          <p:cNvSpPr/>
          <p:nvPr/>
        </p:nvSpPr>
        <p:spPr>
          <a:xfrm>
            <a:off x="4558005" y="223910"/>
            <a:ext cx="17191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MAINSTREAM ENTERPRISE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TODAY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FE0BFB4-2CBF-445A-81BA-BE2A469FE4F1}"/>
              </a:ext>
            </a:extLst>
          </p:cNvPr>
          <p:cNvGrpSpPr/>
          <p:nvPr/>
        </p:nvGrpSpPr>
        <p:grpSpPr>
          <a:xfrm>
            <a:off x="6435060" y="1164083"/>
            <a:ext cx="2359692" cy="1569660"/>
            <a:chOff x="6435060" y="1164083"/>
            <a:chExt cx="2359692" cy="156966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14D518-8610-40E0-B54F-23FE1EB78FA3}"/>
                </a:ext>
              </a:extLst>
            </p:cNvPr>
            <p:cNvSpPr txBox="1"/>
            <p:nvPr/>
          </p:nvSpPr>
          <p:spPr>
            <a:xfrm>
              <a:off x="6435060" y="1164083"/>
              <a:ext cx="70564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>
                  <a:solidFill>
                    <a:schemeClr val="tx2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“</a:t>
              </a:r>
            </a:p>
          </p:txBody>
        </p:sp>
        <p:sp>
          <p:nvSpPr>
            <p:cNvPr id="202" name="Speech Bubble: Rectangle 201">
              <a:extLst>
                <a:ext uri="{FF2B5EF4-FFF2-40B4-BE49-F238E27FC236}">
                  <a16:creationId xmlns:a16="http://schemas.microsoft.com/office/drawing/2014/main" id="{C7B9086A-EA04-45C4-9D75-C1194C1B4491}"/>
                </a:ext>
              </a:extLst>
            </p:cNvPr>
            <p:cNvSpPr/>
            <p:nvPr/>
          </p:nvSpPr>
          <p:spPr>
            <a:xfrm>
              <a:off x="6505278" y="1211531"/>
              <a:ext cx="2289474" cy="1303064"/>
            </a:xfrm>
            <a:prstGeom prst="wedgeRectCallout">
              <a:avLst>
                <a:gd name="adj1" fmla="val -59584"/>
                <a:gd name="adj2" fmla="val -8348"/>
              </a:avLst>
            </a:pr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Please run 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this for me”</a:t>
              </a:r>
            </a:p>
          </p:txBody>
        </p:sp>
      </p:grp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126BE688-DD8A-4633-82F7-73531D916321}"/>
              </a:ext>
            </a:extLst>
          </p:cNvPr>
          <p:cNvSpPr/>
          <p:nvPr/>
        </p:nvSpPr>
        <p:spPr>
          <a:xfrm>
            <a:off x="6487062" y="2684474"/>
            <a:ext cx="2295747" cy="1167493"/>
          </a:xfrm>
          <a:custGeom>
            <a:avLst/>
            <a:gdLst>
              <a:gd name="connsiteX0" fmla="*/ 1028068 w 2295747"/>
              <a:gd name="connsiteY0" fmla="*/ 602 h 1167493"/>
              <a:gd name="connsiteX1" fmla="*/ 1233139 w 2295747"/>
              <a:gd name="connsiteY1" fmla="*/ 75072 h 1167493"/>
              <a:gd name="connsiteX2" fmla="*/ 1235317 w 2295747"/>
              <a:gd name="connsiteY2" fmla="*/ 73116 h 1167493"/>
              <a:gd name="connsiteX3" fmla="*/ 1266946 w 2295747"/>
              <a:gd name="connsiteY3" fmla="*/ 44716 h 1167493"/>
              <a:gd name="connsiteX4" fmla="*/ 1415316 w 2295747"/>
              <a:gd name="connsiteY4" fmla="*/ 1232 h 1167493"/>
              <a:gd name="connsiteX5" fmla="*/ 1585811 w 2295747"/>
              <a:gd name="connsiteY5" fmla="*/ 47408 h 1167493"/>
              <a:gd name="connsiteX6" fmla="*/ 1624516 w 2295747"/>
              <a:gd name="connsiteY6" fmla="*/ 79709 h 1167493"/>
              <a:gd name="connsiteX7" fmla="*/ 1626908 w 2295747"/>
              <a:gd name="connsiteY7" fmla="*/ 81705 h 1167493"/>
              <a:gd name="connsiteX8" fmla="*/ 1850715 w 2295747"/>
              <a:gd name="connsiteY8" fmla="*/ 36798 h 1167493"/>
              <a:gd name="connsiteX9" fmla="*/ 1929856 w 2295747"/>
              <a:gd name="connsiteY9" fmla="*/ 57628 h 1167493"/>
              <a:gd name="connsiteX10" fmla="*/ 2070267 w 2295747"/>
              <a:gd name="connsiteY10" fmla="*/ 203924 h 1167493"/>
              <a:gd name="connsiteX11" fmla="*/ 2071072 w 2295747"/>
              <a:gd name="connsiteY11" fmla="*/ 204231 h 1167493"/>
              <a:gd name="connsiteX12" fmla="*/ 2133612 w 2295747"/>
              <a:gd name="connsiteY12" fmla="*/ 228088 h 1167493"/>
              <a:gd name="connsiteX13" fmla="*/ 2253952 w 2295747"/>
              <a:gd name="connsiteY13" fmla="*/ 349860 h 1167493"/>
              <a:gd name="connsiteX14" fmla="*/ 2233518 w 2295747"/>
              <a:gd name="connsiteY14" fmla="*/ 489798 h 1167493"/>
              <a:gd name="connsiteX15" fmla="*/ 2279182 w 2295747"/>
              <a:gd name="connsiteY15" fmla="*/ 710170 h 1167493"/>
              <a:gd name="connsiteX16" fmla="*/ 1965579 w 2295747"/>
              <a:gd name="connsiteY16" fmla="*/ 873595 h 1167493"/>
              <a:gd name="connsiteX17" fmla="*/ 1845484 w 2295747"/>
              <a:gd name="connsiteY17" fmla="*/ 1026020 h 1167493"/>
              <a:gd name="connsiteX18" fmla="*/ 1480761 w 2295747"/>
              <a:gd name="connsiteY18" fmla="*/ 1015280 h 1167493"/>
              <a:gd name="connsiteX19" fmla="*/ 1206939 w 2295747"/>
              <a:gd name="connsiteY19" fmla="*/ 1165742 h 1167493"/>
              <a:gd name="connsiteX20" fmla="*/ 834182 w 2295747"/>
              <a:gd name="connsiteY20" fmla="*/ 1028888 h 1167493"/>
              <a:gd name="connsiteX21" fmla="*/ 276110 w 2295747"/>
              <a:gd name="connsiteY21" fmla="*/ 877852 h 1167493"/>
              <a:gd name="connsiteX22" fmla="*/ 36563 w 2295747"/>
              <a:gd name="connsiteY22" fmla="*/ 741581 h 1167493"/>
              <a:gd name="connsiteX23" fmla="*/ 102804 w 2295747"/>
              <a:gd name="connsiteY23" fmla="*/ 590120 h 1167493"/>
              <a:gd name="connsiteX24" fmla="*/ 3708 w 2295747"/>
              <a:gd name="connsiteY24" fmla="*/ 420798 h 1167493"/>
              <a:gd name="connsiteX25" fmla="*/ 220889 w 2295747"/>
              <a:gd name="connsiteY25" fmla="*/ 295749 h 1167493"/>
              <a:gd name="connsiteX26" fmla="*/ 223166 w 2295747"/>
              <a:gd name="connsiteY26" fmla="*/ 292165 h 1167493"/>
              <a:gd name="connsiteX27" fmla="*/ 331650 w 2295747"/>
              <a:gd name="connsiteY27" fmla="*/ 95635 h 1167493"/>
              <a:gd name="connsiteX28" fmla="*/ 780489 w 2295747"/>
              <a:gd name="connsiteY28" fmla="*/ 86090 h 1167493"/>
              <a:gd name="connsiteX29" fmla="*/ 780581 w 2295747"/>
              <a:gd name="connsiteY29" fmla="*/ 86011 h 1167493"/>
              <a:gd name="connsiteX30" fmla="*/ 823032 w 2295747"/>
              <a:gd name="connsiteY30" fmla="*/ 49737 h 1167493"/>
              <a:gd name="connsiteX31" fmla="*/ 1028068 w 2295747"/>
              <a:gd name="connsiteY31" fmla="*/ 602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95747" h="1167493">
                <a:moveTo>
                  <a:pt x="1028068" y="602"/>
                </a:moveTo>
                <a:cubicBezTo>
                  <a:pt x="1102784" y="4670"/>
                  <a:pt x="1177505" y="29339"/>
                  <a:pt x="1233139" y="75072"/>
                </a:cubicBezTo>
                <a:lnTo>
                  <a:pt x="1235317" y="73116"/>
                </a:lnTo>
                <a:lnTo>
                  <a:pt x="1266946" y="44716"/>
                </a:lnTo>
                <a:cubicBezTo>
                  <a:pt x="1305704" y="17903"/>
                  <a:pt x="1358273" y="2137"/>
                  <a:pt x="1415316" y="1232"/>
                </a:cubicBezTo>
                <a:cubicBezTo>
                  <a:pt x="1478100" y="228"/>
                  <a:pt x="1539318" y="17283"/>
                  <a:pt x="1585811" y="47408"/>
                </a:cubicBezTo>
                <a:lnTo>
                  <a:pt x="1624516" y="79709"/>
                </a:lnTo>
                <a:lnTo>
                  <a:pt x="1626908" y="81705"/>
                </a:lnTo>
                <a:cubicBezTo>
                  <a:pt x="1685717" y="40869"/>
                  <a:pt x="1769611" y="25163"/>
                  <a:pt x="1850715" y="36798"/>
                </a:cubicBezTo>
                <a:cubicBezTo>
                  <a:pt x="1877749" y="40677"/>
                  <a:pt x="1904474" y="47593"/>
                  <a:pt x="1929856" y="57628"/>
                </a:cubicBezTo>
                <a:cubicBezTo>
                  <a:pt x="2007218" y="88208"/>
                  <a:pt x="2059941" y="143123"/>
                  <a:pt x="2070267" y="203924"/>
                </a:cubicBezTo>
                <a:lnTo>
                  <a:pt x="2071072" y="204231"/>
                </a:lnTo>
                <a:lnTo>
                  <a:pt x="2133612" y="228088"/>
                </a:lnTo>
                <a:cubicBezTo>
                  <a:pt x="2192239" y="257223"/>
                  <a:pt x="2235625" y="300403"/>
                  <a:pt x="2253952" y="349860"/>
                </a:cubicBezTo>
                <a:cubicBezTo>
                  <a:pt x="2271716" y="397729"/>
                  <a:pt x="2264466" y="447505"/>
                  <a:pt x="2233518" y="489798"/>
                </a:cubicBezTo>
                <a:cubicBezTo>
                  <a:pt x="2295362" y="556491"/>
                  <a:pt x="2312167" y="637665"/>
                  <a:pt x="2279182" y="710170"/>
                </a:cubicBezTo>
                <a:cubicBezTo>
                  <a:pt x="2235332" y="806561"/>
                  <a:pt x="2111389" y="871152"/>
                  <a:pt x="1965579" y="873595"/>
                </a:cubicBezTo>
                <a:cubicBezTo>
                  <a:pt x="1959719" y="935552"/>
                  <a:pt x="1915904" y="991123"/>
                  <a:pt x="1845484" y="1026020"/>
                </a:cubicBezTo>
                <a:cubicBezTo>
                  <a:pt x="1738487" y="1079050"/>
                  <a:pt x="1590679" y="1074688"/>
                  <a:pt x="1480761" y="1015280"/>
                </a:cubicBezTo>
                <a:cubicBezTo>
                  <a:pt x="1436723" y="1097909"/>
                  <a:pt x="1332471" y="1155190"/>
                  <a:pt x="1206939" y="1165742"/>
                </a:cubicBezTo>
                <a:cubicBezTo>
                  <a:pt x="1059014" y="1178173"/>
                  <a:pt x="910263" y="1123571"/>
                  <a:pt x="834182" y="1028888"/>
                </a:cubicBezTo>
                <a:cubicBezTo>
                  <a:pt x="630404" y="1095748"/>
                  <a:pt x="378654" y="1027628"/>
                  <a:pt x="276110" y="877852"/>
                </a:cubicBezTo>
                <a:cubicBezTo>
                  <a:pt x="163122" y="877714"/>
                  <a:pt x="61822" y="820099"/>
                  <a:pt x="36563" y="741581"/>
                </a:cubicBezTo>
                <a:cubicBezTo>
                  <a:pt x="18261" y="684771"/>
                  <a:pt x="43426" y="627205"/>
                  <a:pt x="102804" y="590120"/>
                </a:cubicBezTo>
                <a:cubicBezTo>
                  <a:pt x="26227" y="550764"/>
                  <a:pt x="-12700" y="484245"/>
                  <a:pt x="3708" y="420798"/>
                </a:cubicBezTo>
                <a:cubicBezTo>
                  <a:pt x="22944" y="346513"/>
                  <a:pt x="113118" y="294587"/>
                  <a:pt x="220889" y="295749"/>
                </a:cubicBezTo>
                <a:cubicBezTo>
                  <a:pt x="221631" y="294544"/>
                  <a:pt x="222424" y="293370"/>
                  <a:pt x="223166" y="292165"/>
                </a:cubicBezTo>
                <a:cubicBezTo>
                  <a:pt x="214968" y="216750"/>
                  <a:pt x="254757" y="144701"/>
                  <a:pt x="331650" y="95635"/>
                </a:cubicBezTo>
                <a:cubicBezTo>
                  <a:pt x="453142" y="18141"/>
                  <a:pt x="639969" y="14187"/>
                  <a:pt x="780489" y="86090"/>
                </a:cubicBezTo>
                <a:lnTo>
                  <a:pt x="780581" y="86011"/>
                </a:lnTo>
                <a:lnTo>
                  <a:pt x="823032" y="49737"/>
                </a:lnTo>
                <a:cubicBezTo>
                  <a:pt x="878643" y="13067"/>
                  <a:pt x="953353" y="-3466"/>
                  <a:pt x="1028068" y="602"/>
                </a:cubicBezTo>
                <a:close/>
              </a:path>
            </a:pathLst>
          </a:cu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Shut down </a:t>
            </a:r>
            <a:br>
              <a:rPr lang="en-US" sz="2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</a:br>
            <a:r>
              <a:rPr lang="en-US" sz="2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BB0D2D4-9652-4531-AF70-09DAE600C25B}"/>
              </a:ext>
            </a:extLst>
          </p:cNvPr>
          <p:cNvSpPr/>
          <p:nvPr/>
        </p:nvSpPr>
        <p:spPr>
          <a:xfrm>
            <a:off x="6392485" y="2717712"/>
            <a:ext cx="228413" cy="228413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bg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A42AAF9-22C6-4EF2-96F9-B41B704D0F94}"/>
              </a:ext>
            </a:extLst>
          </p:cNvPr>
          <p:cNvSpPr/>
          <p:nvPr/>
        </p:nvSpPr>
        <p:spPr>
          <a:xfrm>
            <a:off x="6258280" y="2573711"/>
            <a:ext cx="135949" cy="13594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bg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CBC05588-94C2-44F6-A7CF-0D08DF9461AA}"/>
              </a:ext>
            </a:extLst>
          </p:cNvPr>
          <p:cNvSpPr/>
          <p:nvPr/>
        </p:nvSpPr>
        <p:spPr>
          <a:xfrm>
            <a:off x="6161564" y="2471380"/>
            <a:ext cx="90508" cy="90508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bg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3A4C2C3-DB07-442A-A4AA-D6575E877594}"/>
              </a:ext>
            </a:extLst>
          </p:cNvPr>
          <p:cNvSpPr txBox="1"/>
          <p:nvPr/>
        </p:nvSpPr>
        <p:spPr>
          <a:xfrm>
            <a:off x="4885613" y="3010689"/>
            <a:ext cx="9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CIO</a:t>
            </a:r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17D1D6B-8614-4652-B980-7F37DDB23644}"/>
              </a:ext>
            </a:extLst>
          </p:cNvPr>
          <p:cNvGrpSpPr/>
          <p:nvPr/>
        </p:nvGrpSpPr>
        <p:grpSpPr>
          <a:xfrm>
            <a:off x="4579245" y="1391501"/>
            <a:ext cx="1592148" cy="1592149"/>
            <a:chOff x="3807947" y="1391501"/>
            <a:chExt cx="1592148" cy="1592149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7B93252-D75E-45A9-B418-50B6162AAEB7}"/>
                </a:ext>
              </a:extLst>
            </p:cNvPr>
            <p:cNvSpPr/>
            <p:nvPr/>
          </p:nvSpPr>
          <p:spPr>
            <a:xfrm>
              <a:off x="3807947" y="1391501"/>
              <a:ext cx="1592148" cy="1592148"/>
            </a:xfrm>
            <a:prstGeom prst="ellipse">
              <a:avLst/>
            </a:prstGeom>
            <a:gradFill>
              <a:gsLst>
                <a:gs pos="36000">
                  <a:schemeClr val="accent2"/>
                </a:gs>
                <a:gs pos="79000">
                  <a:schemeClr val="accent3"/>
                </a:gs>
              </a:gsLst>
              <a:lin ang="2700000" scaled="1"/>
            </a:gra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108827E-2A79-4811-9F6F-769639BE7B33}"/>
                </a:ext>
              </a:extLst>
            </p:cNvPr>
            <p:cNvSpPr/>
            <p:nvPr/>
          </p:nvSpPr>
          <p:spPr>
            <a:xfrm>
              <a:off x="4183548" y="1513568"/>
              <a:ext cx="825023" cy="1001027"/>
            </a:xfrm>
            <a:custGeom>
              <a:avLst/>
              <a:gdLst>
                <a:gd name="connsiteX0" fmla="*/ 5060 w 247857"/>
                <a:gd name="connsiteY0" fmla="*/ 295198 h 300733"/>
                <a:gd name="connsiteX1" fmla="*/ 5060 w 247857"/>
                <a:gd name="connsiteY1" fmla="*/ 128308 h 300733"/>
                <a:gd name="connsiteX2" fmla="*/ 22245 w 247857"/>
                <a:gd name="connsiteY2" fmla="*/ 57256 h 300733"/>
                <a:gd name="connsiteX3" fmla="*/ 140225 w 247857"/>
                <a:gd name="connsiteY3" fmla="*/ 5371 h 300733"/>
                <a:gd name="connsiteX4" fmla="*/ 200702 w 247857"/>
                <a:gd name="connsiteY4" fmla="*/ 60230 h 300733"/>
                <a:gd name="connsiteX5" fmla="*/ 244324 w 247857"/>
                <a:gd name="connsiteY5" fmla="*/ 113767 h 300733"/>
                <a:gd name="connsiteX6" fmla="*/ 243663 w 247857"/>
                <a:gd name="connsiteY6" fmla="*/ 298834 h 30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857" h="300733">
                  <a:moveTo>
                    <a:pt x="5060" y="295198"/>
                  </a:moveTo>
                  <a:lnTo>
                    <a:pt x="5060" y="128308"/>
                  </a:lnTo>
                  <a:cubicBezTo>
                    <a:pt x="3407" y="86998"/>
                    <a:pt x="22245" y="57256"/>
                    <a:pt x="22245" y="57256"/>
                  </a:cubicBezTo>
                  <a:cubicBezTo>
                    <a:pt x="54962" y="6693"/>
                    <a:pt x="108499" y="3388"/>
                    <a:pt x="140225" y="5371"/>
                  </a:cubicBezTo>
                  <a:cubicBezTo>
                    <a:pt x="159062" y="6693"/>
                    <a:pt x="198388" y="10658"/>
                    <a:pt x="200702" y="60230"/>
                  </a:cubicBezTo>
                  <a:cubicBezTo>
                    <a:pt x="200702" y="60230"/>
                    <a:pt x="245977" y="54281"/>
                    <a:pt x="244324" y="113767"/>
                  </a:cubicBezTo>
                  <a:lnTo>
                    <a:pt x="243663" y="298834"/>
                  </a:lnTo>
                </a:path>
              </a:pathLst>
            </a:custGeom>
            <a:solidFill>
              <a:schemeClr val="tx1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7509FD30-623F-4546-BB2D-A0E07EA4FA82}"/>
                </a:ext>
              </a:extLst>
            </p:cNvPr>
            <p:cNvSpPr/>
            <p:nvPr/>
          </p:nvSpPr>
          <p:spPr>
            <a:xfrm>
              <a:off x="4016151" y="2435671"/>
              <a:ext cx="1175741" cy="547979"/>
            </a:xfrm>
            <a:custGeom>
              <a:avLst/>
              <a:gdLst>
                <a:gd name="connsiteX0" fmla="*/ 417448 w 1175741"/>
                <a:gd name="connsiteY0" fmla="*/ 0 h 547979"/>
                <a:gd name="connsiteX1" fmla="*/ 748557 w 1175741"/>
                <a:gd name="connsiteY1" fmla="*/ 0 h 547979"/>
                <a:gd name="connsiteX2" fmla="*/ 1132468 w 1175741"/>
                <a:gd name="connsiteY2" fmla="*/ 182606 h 547979"/>
                <a:gd name="connsiteX3" fmla="*/ 1168821 w 1175741"/>
                <a:gd name="connsiteY3" fmla="*/ 255708 h 547979"/>
                <a:gd name="connsiteX4" fmla="*/ 1175741 w 1175741"/>
                <a:gd name="connsiteY4" fmla="*/ 283220 h 547979"/>
                <a:gd name="connsiteX5" fmla="*/ 1149673 w 1175741"/>
                <a:gd name="connsiteY5" fmla="*/ 314815 h 547979"/>
                <a:gd name="connsiteX6" fmla="*/ 586763 w 1175741"/>
                <a:gd name="connsiteY6" fmla="*/ 547979 h 547979"/>
                <a:gd name="connsiteX7" fmla="*/ 23854 w 1175741"/>
                <a:gd name="connsiteY7" fmla="*/ 314815 h 547979"/>
                <a:gd name="connsiteX8" fmla="*/ 0 w 1175741"/>
                <a:gd name="connsiteY8" fmla="*/ 285904 h 547979"/>
                <a:gd name="connsiteX9" fmla="*/ 9988 w 1175741"/>
                <a:gd name="connsiteY9" fmla="*/ 246891 h 547979"/>
                <a:gd name="connsiteX10" fmla="*/ 41236 w 1175741"/>
                <a:gd name="connsiteY10" fmla="*/ 182606 h 547979"/>
                <a:gd name="connsiteX11" fmla="*/ 417448 w 1175741"/>
                <a:gd name="connsiteY11" fmla="*/ 0 h 54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5741" h="547979">
                  <a:moveTo>
                    <a:pt x="417448" y="0"/>
                  </a:moveTo>
                  <a:lnTo>
                    <a:pt x="748557" y="0"/>
                  </a:lnTo>
                  <a:cubicBezTo>
                    <a:pt x="833261" y="11001"/>
                    <a:pt x="1064268" y="61603"/>
                    <a:pt x="1132468" y="182606"/>
                  </a:cubicBezTo>
                  <a:cubicBezTo>
                    <a:pt x="1148419" y="210658"/>
                    <a:pt x="1160176" y="233415"/>
                    <a:pt x="1168821" y="255708"/>
                  </a:cubicBezTo>
                  <a:lnTo>
                    <a:pt x="1175741" y="283220"/>
                  </a:lnTo>
                  <a:lnTo>
                    <a:pt x="1149673" y="314815"/>
                  </a:lnTo>
                  <a:cubicBezTo>
                    <a:pt x="1005612" y="458876"/>
                    <a:pt x="806593" y="547979"/>
                    <a:pt x="586763" y="547979"/>
                  </a:cubicBezTo>
                  <a:cubicBezTo>
                    <a:pt x="366933" y="547979"/>
                    <a:pt x="167915" y="458876"/>
                    <a:pt x="23854" y="314815"/>
                  </a:cubicBezTo>
                  <a:lnTo>
                    <a:pt x="0" y="285904"/>
                  </a:lnTo>
                  <a:lnTo>
                    <a:pt x="9988" y="246891"/>
                  </a:lnTo>
                  <a:cubicBezTo>
                    <a:pt x="18067" y="225577"/>
                    <a:pt x="28311" y="205433"/>
                    <a:pt x="41236" y="182606"/>
                  </a:cubicBezTo>
                  <a:cubicBezTo>
                    <a:pt x="110538" y="62702"/>
                    <a:pt x="332744" y="11001"/>
                    <a:pt x="417448" y="0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1FACB0FA-9441-4D2C-936C-AC42BBEDAC53}"/>
                </a:ext>
              </a:extLst>
            </p:cNvPr>
            <p:cNvSpPr/>
            <p:nvPr/>
          </p:nvSpPr>
          <p:spPr>
            <a:xfrm>
              <a:off x="4396194" y="1685452"/>
              <a:ext cx="209004" cy="77001"/>
            </a:xfrm>
            <a:custGeom>
              <a:avLst/>
              <a:gdLst>
                <a:gd name="connsiteX0" fmla="*/ 4957 w 62790"/>
                <a:gd name="connsiteY0" fmla="*/ 4957 h 23133"/>
                <a:gd name="connsiteX1" fmla="*/ 60147 w 62790"/>
                <a:gd name="connsiteY1" fmla="*/ 18837 h 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0" h="23133">
                  <a:moveTo>
                    <a:pt x="4957" y="4957"/>
                  </a:moveTo>
                  <a:cubicBezTo>
                    <a:pt x="19168" y="11567"/>
                    <a:pt x="38996" y="18176"/>
                    <a:pt x="60147" y="1883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E6345B2C-E361-41C9-84B0-004E9E3058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1206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DD873547-1A43-4861-A097-85A3D60A65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858" y="2698238"/>
              <a:ext cx="1" cy="180301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903DF9-BE33-4D9E-9C45-E5AE50DE5E9C}"/>
                </a:ext>
              </a:extLst>
            </p:cNvPr>
            <p:cNvSpPr/>
            <p:nvPr/>
          </p:nvSpPr>
          <p:spPr>
            <a:xfrm>
              <a:off x="4415996" y="2325669"/>
              <a:ext cx="352009" cy="385012"/>
            </a:xfrm>
            <a:custGeom>
              <a:avLst/>
              <a:gdLst>
                <a:gd name="connsiteX0" fmla="*/ 4957 w 105752"/>
                <a:gd name="connsiteY0" fmla="*/ 9253 h 115666"/>
                <a:gd name="connsiteX1" fmla="*/ 5288 w 105752"/>
                <a:gd name="connsiteY1" fmla="*/ 37013 h 115666"/>
                <a:gd name="connsiteX2" fmla="*/ 39327 w 105752"/>
                <a:gd name="connsiteY2" fmla="*/ 101456 h 115666"/>
                <a:gd name="connsiteX3" fmla="*/ 68739 w 105752"/>
                <a:gd name="connsiteY3" fmla="*/ 101456 h 115666"/>
                <a:gd name="connsiteX4" fmla="*/ 103109 w 105752"/>
                <a:gd name="connsiteY4" fmla="*/ 37013 h 115666"/>
                <a:gd name="connsiteX5" fmla="*/ 102448 w 105752"/>
                <a:gd name="connsiteY5" fmla="*/ 4957 h 1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2" h="115666">
                  <a:moveTo>
                    <a:pt x="4957" y="9253"/>
                  </a:moveTo>
                  <a:lnTo>
                    <a:pt x="5288" y="37013"/>
                  </a:lnTo>
                  <a:lnTo>
                    <a:pt x="39327" y="101456"/>
                  </a:lnTo>
                  <a:cubicBezTo>
                    <a:pt x="45936" y="114014"/>
                    <a:pt x="62130" y="114014"/>
                    <a:pt x="68739" y="101456"/>
                  </a:cubicBezTo>
                  <a:lnTo>
                    <a:pt x="103109" y="37013"/>
                  </a:lnTo>
                  <a:lnTo>
                    <a:pt x="102448" y="4957"/>
                  </a:ln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02F8E681-C371-4E4F-BB4F-513DD3727DE2}"/>
                </a:ext>
              </a:extLst>
            </p:cNvPr>
            <p:cNvSpPr/>
            <p:nvPr/>
          </p:nvSpPr>
          <p:spPr>
            <a:xfrm>
              <a:off x="4301591" y="2020960"/>
              <a:ext cx="583015" cy="374011"/>
            </a:xfrm>
            <a:custGeom>
              <a:avLst/>
              <a:gdLst>
                <a:gd name="connsiteX0" fmla="*/ 4957 w 175152"/>
                <a:gd name="connsiteY0" fmla="*/ 12889 h 112361"/>
                <a:gd name="connsiteX1" fmla="*/ 82950 w 175152"/>
                <a:gd name="connsiteY1" fmla="*/ 110379 h 112361"/>
                <a:gd name="connsiteX2" fmla="*/ 171848 w 175152"/>
                <a:gd name="connsiteY2" fmla="*/ 4957 h 11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52" h="112361">
                  <a:moveTo>
                    <a:pt x="4957" y="12889"/>
                  </a:moveTo>
                  <a:cubicBezTo>
                    <a:pt x="5949" y="61138"/>
                    <a:pt x="17846" y="107405"/>
                    <a:pt x="82950" y="110379"/>
                  </a:cubicBezTo>
                  <a:cubicBezTo>
                    <a:pt x="155985" y="113353"/>
                    <a:pt x="170195" y="56511"/>
                    <a:pt x="171848" y="4957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F2B212B1-0911-4E6F-B4D9-211CA16049D9}"/>
                </a:ext>
              </a:extLst>
            </p:cNvPr>
            <p:cNvSpPr/>
            <p:nvPr/>
          </p:nvSpPr>
          <p:spPr>
            <a:xfrm>
              <a:off x="4297190" y="1781606"/>
              <a:ext cx="594016" cy="308008"/>
            </a:xfrm>
            <a:custGeom>
              <a:avLst/>
              <a:gdLst>
                <a:gd name="connsiteX0" fmla="*/ 174491 w 178457"/>
                <a:gd name="connsiteY0" fmla="*/ 80831 h 92533"/>
                <a:gd name="connsiteX1" fmla="*/ 156976 w 178457"/>
                <a:gd name="connsiteY1" fmla="*/ 44148 h 92533"/>
                <a:gd name="connsiteX2" fmla="*/ 143427 w 178457"/>
                <a:gd name="connsiteY2" fmla="*/ 15397 h 92533"/>
                <a:gd name="connsiteX3" fmla="*/ 125911 w 178457"/>
                <a:gd name="connsiteY3" fmla="*/ 7135 h 92533"/>
                <a:gd name="connsiteX4" fmla="*/ 59486 w 178457"/>
                <a:gd name="connsiteY4" fmla="*/ 29277 h 92533"/>
                <a:gd name="connsiteX5" fmla="*/ 42301 w 178457"/>
                <a:gd name="connsiteY5" fmla="*/ 41504 h 92533"/>
                <a:gd name="connsiteX6" fmla="*/ 4957 w 178457"/>
                <a:gd name="connsiteY6" fmla="*/ 88432 h 9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457" h="92533">
                  <a:moveTo>
                    <a:pt x="174491" y="80831"/>
                  </a:moveTo>
                  <a:cubicBezTo>
                    <a:pt x="170195" y="81822"/>
                    <a:pt x="180109" y="60341"/>
                    <a:pt x="156976" y="44148"/>
                  </a:cubicBezTo>
                  <a:cubicBezTo>
                    <a:pt x="144088" y="35225"/>
                    <a:pt x="143757" y="24319"/>
                    <a:pt x="143427" y="15397"/>
                  </a:cubicBezTo>
                  <a:cubicBezTo>
                    <a:pt x="143096" y="6804"/>
                    <a:pt x="132851" y="1847"/>
                    <a:pt x="125911" y="7135"/>
                  </a:cubicBezTo>
                  <a:cubicBezTo>
                    <a:pt x="113684" y="16388"/>
                    <a:pt x="86254" y="29938"/>
                    <a:pt x="59486" y="29277"/>
                  </a:cubicBezTo>
                  <a:cubicBezTo>
                    <a:pt x="51554" y="29277"/>
                    <a:pt x="44614" y="33903"/>
                    <a:pt x="42301" y="41504"/>
                  </a:cubicBezTo>
                  <a:cubicBezTo>
                    <a:pt x="36683" y="58028"/>
                    <a:pt x="21481" y="74882"/>
                    <a:pt x="4957" y="88432"/>
                  </a:cubicBezTo>
                </a:path>
              </a:pathLst>
            </a:custGeom>
            <a:solidFill>
              <a:srgbClr val="52B1D6"/>
            </a:solidFill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F54016-4039-4187-9478-53A0171E4E6C}"/>
                </a:ext>
              </a:extLst>
            </p:cNvPr>
            <p:cNvSpPr/>
            <p:nvPr/>
          </p:nvSpPr>
          <p:spPr>
            <a:xfrm>
              <a:off x="4437994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6084A9E6-8958-4AE5-B481-2D72BE51EFBC}"/>
                </a:ext>
              </a:extLst>
            </p:cNvPr>
            <p:cNvSpPr/>
            <p:nvPr/>
          </p:nvSpPr>
          <p:spPr>
            <a:xfrm>
              <a:off x="4636001" y="1991259"/>
              <a:ext cx="110004" cy="110004"/>
            </a:xfrm>
            <a:custGeom>
              <a:avLst/>
              <a:gdLst>
                <a:gd name="connsiteX0" fmla="*/ 30073 w 33047"/>
                <a:gd name="connsiteY0" fmla="*/ 17515 h 33047"/>
                <a:gd name="connsiteX1" fmla="*/ 17515 w 33047"/>
                <a:gd name="connsiteY1" fmla="*/ 30073 h 33047"/>
                <a:gd name="connsiteX2" fmla="*/ 4957 w 33047"/>
                <a:gd name="connsiteY2" fmla="*/ 17515 h 33047"/>
                <a:gd name="connsiteX3" fmla="*/ 17515 w 33047"/>
                <a:gd name="connsiteY3" fmla="*/ 4957 h 33047"/>
                <a:gd name="connsiteX4" fmla="*/ 30073 w 33047"/>
                <a:gd name="connsiteY4" fmla="*/ 17515 h 3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" h="33047">
                  <a:moveTo>
                    <a:pt x="30073" y="17515"/>
                  </a:moveTo>
                  <a:cubicBezTo>
                    <a:pt x="30073" y="24451"/>
                    <a:pt x="24451" y="30073"/>
                    <a:pt x="17515" y="30073"/>
                  </a:cubicBezTo>
                  <a:cubicBezTo>
                    <a:pt x="10580" y="30073"/>
                    <a:pt x="4957" y="24451"/>
                    <a:pt x="4957" y="17515"/>
                  </a:cubicBezTo>
                  <a:cubicBezTo>
                    <a:pt x="4957" y="10580"/>
                    <a:pt x="10580" y="4957"/>
                    <a:pt x="17515" y="4957"/>
                  </a:cubicBezTo>
                  <a:cubicBezTo>
                    <a:pt x="24451" y="4957"/>
                    <a:pt x="30073" y="10580"/>
                    <a:pt x="30073" y="17515"/>
                  </a:cubicBezTo>
                  <a:close/>
                </a:path>
              </a:pathLst>
            </a:custGeom>
            <a:solidFill>
              <a:srgbClr val="08608B"/>
            </a:solidFill>
            <a:ln w="22225" cap="flat">
              <a:solidFill>
                <a:schemeClr val="bg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5340EF7C-54FE-4331-850D-D16E46BC485D}"/>
                </a:ext>
              </a:extLst>
            </p:cNvPr>
            <p:cNvSpPr/>
            <p:nvPr/>
          </p:nvSpPr>
          <p:spPr>
            <a:xfrm>
              <a:off x="4347792" y="1831755"/>
              <a:ext cx="275008" cy="55002"/>
            </a:xfrm>
            <a:custGeom>
              <a:avLst/>
              <a:gdLst>
                <a:gd name="connsiteX0" fmla="*/ 80306 w 82619"/>
                <a:gd name="connsiteY0" fmla="*/ 7601 h 16523"/>
                <a:gd name="connsiteX1" fmla="*/ 4957 w 82619"/>
                <a:gd name="connsiteY1" fmla="*/ 4957 h 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19" h="16523">
                  <a:moveTo>
                    <a:pt x="80306" y="7601"/>
                  </a:moveTo>
                  <a:cubicBezTo>
                    <a:pt x="80306" y="7601"/>
                    <a:pt x="40979" y="22142"/>
                    <a:pt x="4957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1F5CBA6-3190-4E0B-A593-A217751969AD}"/>
                </a:ext>
              </a:extLst>
            </p:cNvPr>
            <p:cNvSpPr/>
            <p:nvPr/>
          </p:nvSpPr>
          <p:spPr>
            <a:xfrm>
              <a:off x="4250989" y="2024259"/>
              <a:ext cx="110004" cy="88002"/>
            </a:xfrm>
            <a:custGeom>
              <a:avLst/>
              <a:gdLst>
                <a:gd name="connsiteX0" fmla="*/ 4957 w 33047"/>
                <a:gd name="connsiteY0" fmla="*/ 23464 h 26438"/>
                <a:gd name="connsiteX1" fmla="*/ 30404 w 33047"/>
                <a:gd name="connsiteY1" fmla="*/ 4957 h 2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47" h="26438">
                  <a:moveTo>
                    <a:pt x="4957" y="23464"/>
                  </a:moveTo>
                  <a:cubicBezTo>
                    <a:pt x="4957" y="23464"/>
                    <a:pt x="18507" y="17185"/>
                    <a:pt x="30404" y="4957"/>
                  </a:cubicBezTo>
                </a:path>
              </a:pathLst>
            </a:custGeom>
            <a:noFill/>
            <a:ln w="2222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423F578F-6D27-46B6-B806-FEE4C4907429}"/>
                </a:ext>
              </a:extLst>
            </p:cNvPr>
            <p:cNvCxnSpPr>
              <a:cxnSpLocks/>
              <a:stCxn id="211" idx="6"/>
            </p:cNvCxnSpPr>
            <p:nvPr/>
          </p:nvCxnSpPr>
          <p:spPr>
            <a:xfrm flipH="1" flipV="1">
              <a:off x="4599284" y="2694864"/>
              <a:ext cx="3630" cy="288786"/>
            </a:xfrm>
            <a:prstGeom prst="line">
              <a:avLst/>
            </a:prstGeom>
            <a:noFill/>
            <a:ln w="22225" cap="rnd">
              <a:solidFill>
                <a:schemeClr val="bg2"/>
              </a:solidFill>
              <a:prstDash val="solid"/>
              <a:miter/>
            </a:ln>
          </p:spPr>
        </p:cxn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868673BE-1DB3-42E7-9278-247D989C489B}"/>
              </a:ext>
            </a:extLst>
          </p:cNvPr>
          <p:cNvGrpSpPr/>
          <p:nvPr/>
        </p:nvGrpSpPr>
        <p:grpSpPr>
          <a:xfrm>
            <a:off x="4373937" y="1180114"/>
            <a:ext cx="2014922" cy="2014922"/>
            <a:chOff x="3602639" y="1180114"/>
            <a:chExt cx="2014922" cy="2014922"/>
          </a:xfrm>
        </p:grpSpPr>
        <p:sp>
          <p:nvSpPr>
            <p:cNvPr id="224" name="Arc 223">
              <a:extLst>
                <a:ext uri="{FF2B5EF4-FFF2-40B4-BE49-F238E27FC236}">
                  <a16:creationId xmlns:a16="http://schemas.microsoft.com/office/drawing/2014/main" id="{0463614F-3440-498A-A1EC-8D72DB24A2D3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13209731"/>
                <a:gd name="adj2" fmla="val 1940724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5" name="Arc 224">
              <a:extLst>
                <a:ext uri="{FF2B5EF4-FFF2-40B4-BE49-F238E27FC236}">
                  <a16:creationId xmlns:a16="http://schemas.microsoft.com/office/drawing/2014/main" id="{094F621C-646F-4BC8-9B27-AF7F8F718CC3}"/>
                </a:ext>
              </a:extLst>
            </p:cNvPr>
            <p:cNvSpPr/>
            <p:nvPr/>
          </p:nvSpPr>
          <p:spPr>
            <a:xfrm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6" name="Arc 225">
              <a:extLst>
                <a:ext uri="{FF2B5EF4-FFF2-40B4-BE49-F238E27FC236}">
                  <a16:creationId xmlns:a16="http://schemas.microsoft.com/office/drawing/2014/main" id="{B1E48EE0-6E85-4680-924A-22407792A9A0}"/>
                </a:ext>
              </a:extLst>
            </p:cNvPr>
            <p:cNvSpPr/>
            <p:nvPr/>
          </p:nvSpPr>
          <p:spPr>
            <a:xfrm flipH="1">
              <a:off x="3602639" y="1180114"/>
              <a:ext cx="2014922" cy="2014922"/>
            </a:xfrm>
            <a:prstGeom prst="arc">
              <a:avLst>
                <a:gd name="adj1" fmla="val 2283463"/>
                <a:gd name="adj2" fmla="val 4522595"/>
              </a:avLst>
            </a:prstGeom>
            <a:ln cap="rnd">
              <a:solidFill>
                <a:srgbClr val="324854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7" name="Arc 226">
            <a:extLst>
              <a:ext uri="{FF2B5EF4-FFF2-40B4-BE49-F238E27FC236}">
                <a16:creationId xmlns:a16="http://schemas.microsoft.com/office/drawing/2014/main" id="{16EF2885-96B3-4D93-82B3-0842997AA784}"/>
              </a:ext>
            </a:extLst>
          </p:cNvPr>
          <p:cNvSpPr/>
          <p:nvPr/>
        </p:nvSpPr>
        <p:spPr>
          <a:xfrm flipV="1">
            <a:off x="5277810" y="2110319"/>
            <a:ext cx="172085" cy="172085"/>
          </a:xfrm>
          <a:prstGeom prst="arc">
            <a:avLst>
              <a:gd name="adj1" fmla="val 12271488"/>
              <a:gd name="adj2" fmla="val 20172317"/>
            </a:avLst>
          </a:prstGeom>
          <a:noFill/>
          <a:ln w="22225" cap="flat">
            <a:solidFill>
              <a:schemeClr val="bg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20019CA-3EB7-4E7C-81B8-0F2F8EDD54FC}"/>
              </a:ext>
            </a:extLst>
          </p:cNvPr>
          <p:cNvSpPr txBox="1"/>
          <p:nvPr/>
        </p:nvSpPr>
        <p:spPr>
          <a:xfrm>
            <a:off x="1211705" y="661330"/>
            <a:ext cx="250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DATACENTER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165CE198-1FC2-B14E-AA17-704518FB2CA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844710" y="2416586"/>
            <a:ext cx="815057" cy="504010"/>
          </a:xfrm>
          <a:prstGeom prst="rect">
            <a:avLst/>
          </a:prstGeom>
        </p:spPr>
      </p:pic>
      <p:pic>
        <p:nvPicPr>
          <p:cNvPr id="62" name="Picture 32" descr="Image result for redis logo white">
            <a:extLst>
              <a:ext uri="{FF2B5EF4-FFF2-40B4-BE49-F238E27FC236}">
                <a16:creationId xmlns:a16="http://schemas.microsoft.com/office/drawing/2014/main" id="{1DD5C5AB-E9C2-DE45-9549-1C8C5D1AF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92" y="2938855"/>
            <a:ext cx="727575" cy="38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Image result for mysql logo png">
            <a:extLst>
              <a:ext uri="{FF2B5EF4-FFF2-40B4-BE49-F238E27FC236}">
                <a16:creationId xmlns:a16="http://schemas.microsoft.com/office/drawing/2014/main" id="{D5070DCE-3068-4232-B930-EF5D920EF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44" y="2454386"/>
            <a:ext cx="1205845" cy="8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505FCB7-470D-4144-94CF-14F8E1FA3A1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05573" y="3555040"/>
            <a:ext cx="2161902" cy="38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53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 animBg="1"/>
      <p:bldP spid="32" grpId="0" animBg="1"/>
      <p:bldP spid="205" grpId="0" animBg="1"/>
      <p:bldP spid="206" grpId="0" animBg="1"/>
    </p:bldLst>
  </p:timing>
</p:sld>
</file>

<file path=ppt/theme/theme1.xml><?xml version="1.0" encoding="utf-8"?>
<a:theme xmlns:a="http://schemas.openxmlformats.org/drawingml/2006/main" name="DeckTemplate-AWS">
  <a:themeElements>
    <a:clrScheme name="AWS Colors">
      <a:dk1>
        <a:srgbClr val="1D516C"/>
      </a:dk1>
      <a:lt1>
        <a:srgbClr val="FFFFFF"/>
      </a:lt1>
      <a:dk2>
        <a:srgbClr val="1D516C"/>
      </a:dk2>
      <a:lt2>
        <a:srgbClr val="F8F8F8"/>
      </a:lt2>
      <a:accent1>
        <a:srgbClr val="FF9900"/>
      </a:accent1>
      <a:accent2>
        <a:srgbClr val="00A1C9"/>
      </a:accent2>
      <a:accent3>
        <a:srgbClr val="007DBC"/>
      </a:accent3>
      <a:accent4>
        <a:srgbClr val="69AF34"/>
      </a:accent4>
      <a:accent5>
        <a:srgbClr val="EB5F07"/>
      </a:accent5>
      <a:accent6>
        <a:srgbClr val="545B64"/>
      </a:accent6>
      <a:hlink>
        <a:srgbClr val="00E0EA"/>
      </a:hlink>
      <a:folHlink>
        <a:srgbClr val="0069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50000"/>
          </a:schemeClr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WS_Deck_Template.potx" id="{956C5B2E-0233-4212-9383-50A039694C0C}" vid="{0176EEA5-D87D-4097-B356-86DC884F45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A3D6C04DFD740953BA1B2B9E62D60" ma:contentTypeVersion="0" ma:contentTypeDescription="Create a new document." ma:contentTypeScope="" ma:versionID="26617cd14cd3af163c0e97ff614e52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B35A6-8B52-46A5-AE45-B98C6459DC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97C89A-FD0C-431E-81F6-90225B93768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A3258A-222C-4488-825E-7520D001F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DeckTemplate_AWS</Template>
  <TotalTime>5429</TotalTime>
  <Words>823</Words>
  <Application>Microsoft Macintosh PowerPoint</Application>
  <PresentationFormat>On-screen Show (16:9)</PresentationFormat>
  <Paragraphs>295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Amazon Ember</vt:lpstr>
      <vt:lpstr>Amazon Ember Light</vt:lpstr>
      <vt:lpstr>Amazon Ember Regular</vt:lpstr>
      <vt:lpstr>Arial</vt:lpstr>
      <vt:lpstr>Calibri</vt:lpstr>
      <vt:lpstr>Consolas</vt:lpstr>
      <vt:lpstr>Lucida Console</vt:lpstr>
      <vt:lpstr>Times New Roman</vt:lpstr>
      <vt:lpstr>DeckTemplate-AWS</vt:lpstr>
      <vt:lpstr>PowerPoint Presentation</vt:lpstr>
      <vt:lpstr>The market for open source</vt:lpstr>
      <vt:lpstr>PowerPoint Presentation</vt:lpstr>
      <vt:lpstr>PowerPoint Presentation</vt:lpstr>
      <vt:lpstr>PowerPoint Presentation</vt:lpstr>
      <vt:lpstr>Evolution of the  open source market</vt:lpstr>
      <vt:lpstr>PowerPoint Presentation</vt:lpstr>
      <vt:lpstr>PowerPoint Presentation</vt:lpstr>
      <vt:lpstr>PowerPoint Presentation</vt:lpstr>
      <vt:lpstr>Where do open source based businesses come from?</vt:lpstr>
      <vt:lpstr>PowerPoint Presentation</vt:lpstr>
      <vt:lpstr>PowerPoint Presentation</vt:lpstr>
      <vt:lpstr>PowerPoint Presentation</vt:lpstr>
      <vt:lpstr>PowerPoint Presentation</vt:lpstr>
      <vt:lpstr>Migrating to the cloud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Competing with the cloud</vt:lpstr>
      <vt:lpstr>PowerPoint Presentation</vt:lpstr>
      <vt:lpstr>PowerPoint Presentation</vt:lpstr>
      <vt:lpstr>Some better strategies</vt:lpstr>
      <vt:lpstr>PowerPoint Presentation</vt:lpstr>
      <vt:lpstr>PowerPoint Presentation</vt:lpstr>
      <vt:lpstr>BUILT eksctl—adopted by AWS EKS team  BUILT Ignite—leveraging AWS Firecracker  BUILT a strong partnership  as Kubernetes partner for AWS customers</vt:lpstr>
      <vt:lpstr>Evolution of functionality towards utility services</vt:lpstr>
      <vt:lpstr>AWS  cloud force multipliers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Adrian Cockcroft</cp:lastModifiedBy>
  <cp:revision>136</cp:revision>
  <dcterms:created xsi:type="dcterms:W3CDTF">2016-06-17T18:22:10Z</dcterms:created>
  <dcterms:modified xsi:type="dcterms:W3CDTF">2019-07-15T22:16:59Z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0x010100D26A3D6C04DFD740953BA1B2B9E62D60</vt:lpwstr>
  </property>
</Properties>
</file>